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 id="2147483855" r:id="rId2"/>
  </p:sldMasterIdLst>
  <p:notesMasterIdLst>
    <p:notesMasterId r:id="rId35"/>
  </p:notesMasterIdLst>
  <p:sldIdLst>
    <p:sldId id="256" r:id="rId3"/>
    <p:sldId id="268" r:id="rId4"/>
    <p:sldId id="257" r:id="rId5"/>
    <p:sldId id="258" r:id="rId6"/>
    <p:sldId id="260" r:id="rId7"/>
    <p:sldId id="259" r:id="rId8"/>
    <p:sldId id="264" r:id="rId9"/>
    <p:sldId id="265" r:id="rId10"/>
    <p:sldId id="266" r:id="rId11"/>
    <p:sldId id="267" r:id="rId12"/>
    <p:sldId id="262" r:id="rId13"/>
    <p:sldId id="298" r:id="rId14"/>
    <p:sldId id="297" r:id="rId15"/>
    <p:sldId id="311" r:id="rId16"/>
    <p:sldId id="299" r:id="rId17"/>
    <p:sldId id="300" r:id="rId18"/>
    <p:sldId id="320" r:id="rId19"/>
    <p:sldId id="302" r:id="rId20"/>
    <p:sldId id="301" r:id="rId21"/>
    <p:sldId id="303" r:id="rId22"/>
    <p:sldId id="317" r:id="rId23"/>
    <p:sldId id="321" r:id="rId24"/>
    <p:sldId id="322" r:id="rId25"/>
    <p:sldId id="323" r:id="rId26"/>
    <p:sldId id="324" r:id="rId27"/>
    <p:sldId id="325" r:id="rId28"/>
    <p:sldId id="326" r:id="rId29"/>
    <p:sldId id="327" r:id="rId30"/>
    <p:sldId id="328" r:id="rId31"/>
    <p:sldId id="329" r:id="rId32"/>
    <p:sldId id="331" r:id="rId33"/>
    <p:sldId id="33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C00000"/>
    <a:srgbClr val="AAA7BC"/>
    <a:srgbClr val="9BD3D9"/>
    <a:srgbClr val="37A9D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7"/>
    <p:restoredTop sz="78718"/>
  </p:normalViewPr>
  <p:slideViewPr>
    <p:cSldViewPr snapToGrid="0" snapToObjects="1">
      <p:cViewPr varScale="1">
        <p:scale>
          <a:sx n="77" d="100"/>
          <a:sy n="77" d="100"/>
        </p:scale>
        <p:origin x="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9EB94-DB93-A749-B93D-654C09435CF2}"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32FFE-3F6E-DB4B-A4EC-7FE9FD27F9B6}" type="slidenum">
              <a:rPr lang="en-US" smtClean="0"/>
              <a:t>‹#›</a:t>
            </a:fld>
            <a:endParaRPr lang="en-US"/>
          </a:p>
        </p:txBody>
      </p:sp>
    </p:spTree>
    <p:extLst>
      <p:ext uri="{BB962C8B-B14F-4D97-AF65-F5344CB8AC3E}">
        <p14:creationId xmlns:p14="http://schemas.microsoft.com/office/powerpoint/2010/main" val="405272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and thanks for coming to pres. on the tidyverse packages</a:t>
            </a:r>
          </a:p>
          <a:p>
            <a:pPr marL="171450" indent="-171450">
              <a:buFont typeface="Arial" panose="020B0604020202020204" pitchFamily="34" charset="0"/>
              <a:buChar char="•"/>
            </a:pPr>
            <a:r>
              <a:rPr lang="en-US" dirty="0"/>
              <a:t>Assumptions: you have at least a beginner knowledge of R; that is, you’ve opened R and maybe even used it as a fancy calculator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 R can get data cleaning and preparation jobs done, yes, but man was it a slow, unfriendly, and frankly unrewarding process to learn how to do these processes, and then actually accomplish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Hopefully some of what I teach today will help others avoid wasting time learning unnecessary Base R approaches.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Programming and code should only serve to expedite processes and alleviate our workloads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a:t>
            </a:fld>
            <a:endParaRPr lang="en-US"/>
          </a:p>
        </p:txBody>
      </p:sp>
    </p:spTree>
    <p:extLst>
      <p:ext uri="{BB962C8B-B14F-4D97-AF65-F5344CB8AC3E}">
        <p14:creationId xmlns:p14="http://schemas.microsoft.com/office/powerpoint/2010/main" val="9839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Magrittr</a:t>
            </a:r>
            <a:r>
              <a:rPr lang="en-US" dirty="0"/>
              <a:t>: this is not a pipe, The Treachery of Images</a:t>
            </a:r>
          </a:p>
          <a:p>
            <a:pPr marL="171450" indent="-171450">
              <a:buFont typeface="Arial" panose="020B0604020202020204" pitchFamily="34" charset="0"/>
              <a:buChar char="•"/>
            </a:pPr>
            <a:r>
              <a:rPr lang="en-US" dirty="0" err="1"/>
              <a:t>Magrittr</a:t>
            </a:r>
            <a:r>
              <a:rPr lang="en-US" dirty="0"/>
              <a:t> mostly known for the forward pipe which passes results from one step to the next step; to be demonstrated</a:t>
            </a:r>
          </a:p>
          <a:p>
            <a:pPr marL="171450" indent="-171450">
              <a:buFont typeface="Arial" panose="020B0604020202020204" pitchFamily="34" charset="0"/>
              <a:buChar char="•"/>
            </a:pPr>
            <a:r>
              <a:rPr lang="en-US" dirty="0"/>
              <a:t>Ggplot2: most common graphics plotting device in R, most adaptable, and the prettiest</a:t>
            </a:r>
          </a:p>
          <a:p>
            <a:pPr marL="171450" indent="-171450">
              <a:buFont typeface="Arial" panose="020B0604020202020204" pitchFamily="34" charset="0"/>
              <a:buChar char="•"/>
            </a:pPr>
            <a:r>
              <a:rPr lang="en-US" dirty="0" err="1"/>
              <a:t>Purrr</a:t>
            </a:r>
            <a:r>
              <a:rPr lang="en-US" dirty="0"/>
              <a:t>: introduces various permutations of the map() function so you can iterate functions over elements of lists or data frames. </a:t>
            </a:r>
          </a:p>
        </p:txBody>
      </p:sp>
      <p:sp>
        <p:nvSpPr>
          <p:cNvPr id="4" name="Slide Number Placeholder 3"/>
          <p:cNvSpPr>
            <a:spLocks noGrp="1"/>
          </p:cNvSpPr>
          <p:nvPr>
            <p:ph type="sldNum" sz="quarter" idx="5"/>
          </p:nvPr>
        </p:nvSpPr>
        <p:spPr/>
        <p:txBody>
          <a:bodyPr/>
          <a:lstStyle/>
          <a:p>
            <a:fld id="{5DD32FFE-3F6E-DB4B-A4EC-7FE9FD27F9B6}" type="slidenum">
              <a:rPr lang="en-US" smtClean="0"/>
              <a:t>10</a:t>
            </a:fld>
            <a:endParaRPr lang="en-US"/>
          </a:p>
        </p:txBody>
      </p:sp>
    </p:spTree>
    <p:extLst>
      <p:ext uri="{BB962C8B-B14F-4D97-AF65-F5344CB8AC3E}">
        <p14:creationId xmlns:p14="http://schemas.microsoft.com/office/powerpoint/2010/main" val="343636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on </a:t>
            </a:r>
            <a:r>
              <a:rPr lang="en-US" dirty="0" err="1"/>
              <a:t>magrittr</a:t>
            </a:r>
            <a:r>
              <a:rPr lang="en-US" dirty="0"/>
              <a:t>: everything to be mentioned will be woven together with the </a:t>
            </a:r>
            <a:r>
              <a:rPr lang="en-US" dirty="0" err="1"/>
              <a:t>magrittr</a:t>
            </a:r>
            <a:r>
              <a:rPr lang="en-US" dirty="0"/>
              <a:t> pipe function</a:t>
            </a:r>
          </a:p>
          <a:p>
            <a:pPr marL="171450" indent="-171450">
              <a:buFont typeface="Arial" panose="020B0604020202020204" pitchFamily="34" charset="0"/>
              <a:buChar char="•"/>
            </a:pPr>
            <a:r>
              <a:rPr lang="en-US" dirty="0"/>
              <a:t>Read-in</a:t>
            </a:r>
          </a:p>
          <a:p>
            <a:pPr marL="171450" indent="-171450">
              <a:buFont typeface="Arial" panose="020B0604020202020204" pitchFamily="34" charset="0"/>
              <a:buChar char="•"/>
            </a:pPr>
            <a:r>
              <a:rPr lang="en-US" dirty="0"/>
              <a:t>Teach 5 major verbs</a:t>
            </a:r>
          </a:p>
          <a:p>
            <a:pPr marL="171450" indent="-171450">
              <a:buFont typeface="Arial" panose="020B0604020202020204" pitchFamily="34" charset="0"/>
              <a:buChar char="•"/>
            </a:pPr>
            <a:r>
              <a:rPr lang="en-US" dirty="0"/>
              <a:t>Finally, demonstrate ggplot2. Won’t really be covering how to use it, but I want to show you how it fits with everything else because of how essential data visualization is to everyone listening</a:t>
            </a:r>
          </a:p>
        </p:txBody>
      </p:sp>
      <p:sp>
        <p:nvSpPr>
          <p:cNvPr id="4" name="Slide Number Placeholder 3"/>
          <p:cNvSpPr>
            <a:spLocks noGrp="1"/>
          </p:cNvSpPr>
          <p:nvPr>
            <p:ph type="sldNum" sz="quarter" idx="5"/>
          </p:nvPr>
        </p:nvSpPr>
        <p:spPr/>
        <p:txBody>
          <a:bodyPr/>
          <a:lstStyle/>
          <a:p>
            <a:fld id="{5DD32FFE-3F6E-DB4B-A4EC-7FE9FD27F9B6}" type="slidenum">
              <a:rPr lang="en-US" smtClean="0"/>
              <a:t>11</a:t>
            </a:fld>
            <a:endParaRPr lang="en-US"/>
          </a:p>
        </p:txBody>
      </p:sp>
    </p:spTree>
    <p:extLst>
      <p:ext uri="{BB962C8B-B14F-4D97-AF65-F5344CB8AC3E}">
        <p14:creationId xmlns:p14="http://schemas.microsoft.com/office/powerpoint/2010/main" val="11729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made several mentions to the pipe,  %&gt;%, operator supplied by </a:t>
            </a:r>
            <a:r>
              <a:rPr lang="en-US" dirty="0" err="1"/>
              <a:t>magrittr</a:t>
            </a:r>
            <a:endParaRPr lang="en-US" dirty="0"/>
          </a:p>
          <a:p>
            <a:pPr marL="171450" indent="-171450">
              <a:buFont typeface="Arial" panose="020B0604020202020204" pitchFamily="34" charset="0"/>
              <a:buChar char="•"/>
            </a:pPr>
            <a:r>
              <a:rPr lang="en-US" dirty="0"/>
              <a:t>Avoid wrapping functions endlessly</a:t>
            </a:r>
          </a:p>
          <a:p>
            <a:pPr marL="628650" lvl="1" indent="-171450">
              <a:buFont typeface="Arial" panose="020B0604020202020204" pitchFamily="34" charset="0"/>
              <a:buChar char="•"/>
            </a:pPr>
            <a:r>
              <a:rPr lang="en-US" dirty="0"/>
              <a:t>Wrapping becomes needlessly large</a:t>
            </a:r>
          </a:p>
          <a:p>
            <a:pPr marL="628650" lvl="1" indent="-171450">
              <a:buFont typeface="Arial" panose="020B0604020202020204" pitchFamily="34" charset="0"/>
              <a:buChar char="•"/>
            </a:pPr>
            <a:r>
              <a:rPr lang="en-US" dirty="0"/>
              <a:t>Did anyone notice the error with my function writing? Do I have the correct number of closing parentheses? No, but you can barely even notice</a:t>
            </a:r>
          </a:p>
          <a:p>
            <a:pPr marL="171450" indent="-171450">
              <a:buFont typeface="Arial" panose="020B0604020202020204" pitchFamily="34" charset="0"/>
              <a:buChar char="•"/>
            </a:pPr>
            <a:r>
              <a:rPr lang="en-US" dirty="0"/>
              <a:t>Can chain together basically an infinite number of functions so that your file is readable in a line by line format</a:t>
            </a:r>
          </a:p>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99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34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dplyr, </a:t>
            </a:r>
            <a:r>
              <a:rPr lang="en-US" dirty="0" err="1"/>
              <a:t>plyr</a:t>
            </a:r>
            <a:r>
              <a:rPr lang="en-US" dirty="0"/>
              <a:t>, is now an abandoned package. If you have code dependent on </a:t>
            </a:r>
            <a:r>
              <a:rPr lang="en-US" dirty="0" err="1"/>
              <a:t>plyr</a:t>
            </a:r>
            <a:r>
              <a:rPr lang="en-US" dirty="0"/>
              <a:t>, that’s fine—it will keep working. However, you should switch to dplyr</a:t>
            </a:r>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a:p>
            <a:pPr marL="628650" lvl="1" indent="-171450">
              <a:buFont typeface="Arial" panose="020B0604020202020204" pitchFamily="34" charset="0"/>
              <a:buChar char="•"/>
            </a:pPr>
            <a:endParaRPr lang="en-US" dirty="0"/>
          </a:p>
          <a:p>
            <a:pPr marL="171450" lvl="0" indent="-171450" algn="l">
              <a:buFont typeface="Arial" panose="020B0604020202020204" pitchFamily="34" charset="0"/>
              <a:buChar char="•"/>
            </a:pPr>
            <a:r>
              <a:rPr lang="en-US" dirty="0"/>
              <a:t>Because of its importance, let’s quickly learn the 5 core functions of this package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95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Tidyselect</a:t>
            </a:r>
            <a:r>
              <a:rPr lang="en-US" dirty="0"/>
              <a:t> helpers offer a variety of methods for choosing which variables from a frame to keep or delete, and really comes in handy when you’ve been given a really wide dataset</a:t>
            </a:r>
          </a:p>
        </p:txBody>
      </p:sp>
      <p:sp>
        <p:nvSpPr>
          <p:cNvPr id="4" name="Slide Number Placeholder 3"/>
          <p:cNvSpPr>
            <a:spLocks noGrp="1"/>
          </p:cNvSpPr>
          <p:nvPr>
            <p:ph type="sldNum" sz="quarter" idx="5"/>
          </p:nvPr>
        </p:nvSpPr>
        <p:spPr/>
        <p:txBody>
          <a:bodyPr/>
          <a:lstStyle/>
          <a:p>
            <a:fld id="{5DD32FFE-3F6E-DB4B-A4EC-7FE9FD27F9B6}" type="slidenum">
              <a:rPr lang="en-US" smtClean="0"/>
              <a:t>15</a:t>
            </a:fld>
            <a:endParaRPr lang="en-US"/>
          </a:p>
        </p:txBody>
      </p:sp>
    </p:spTree>
    <p:extLst>
      <p:ext uri="{BB962C8B-B14F-4D97-AF65-F5344CB8AC3E}">
        <p14:creationId xmlns:p14="http://schemas.microsoft.com/office/powerpoint/2010/main" val="253281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Filter on conditions</a:t>
            </a:r>
          </a:p>
          <a:p>
            <a:pPr marL="171450" indent="-171450">
              <a:buFont typeface="Arial" panose="020B0604020202020204" pitchFamily="34" charset="0"/>
              <a:buChar char="•"/>
            </a:pPr>
            <a:r>
              <a:rPr lang="en-US" dirty="0"/>
              <a:t>A bit of an improvement over Base R for one condition, but the Base R syntax doesn’t hold up well when you want to make your filtering extensible with multiple conditions</a:t>
            </a:r>
          </a:p>
          <a:p>
            <a:pPr marL="171450" indent="-171450">
              <a:buFont typeface="Arial" panose="020B0604020202020204" pitchFamily="34" charset="0"/>
              <a:buChar char="•"/>
            </a:pPr>
            <a:r>
              <a:rPr lang="en-US" dirty="0"/>
              <a:t>This is where dplyr::filter() really shines, when you have more than 1 condition.</a:t>
            </a:r>
          </a:p>
          <a:p>
            <a:pPr marL="628650" lvl="1" indent="-171450">
              <a:buFont typeface="Arial" panose="020B0604020202020204" pitchFamily="34" charset="0"/>
              <a:buChar char="•"/>
            </a:pPr>
            <a:r>
              <a:rPr lang="en-US" dirty="0"/>
              <a:t>Moreover, the Base R method can technically be made to work with the pipe operator but it’s ugly and difficult to remember</a:t>
            </a:r>
          </a:p>
          <a:p>
            <a:pPr marL="171450" indent="-171450">
              <a:buFont typeface="Arial" panose="020B0604020202020204" pitchFamily="34" charset="0"/>
              <a:buChar char="•"/>
            </a:pPr>
            <a:r>
              <a:rPr lang="en-US" dirty="0"/>
              <a:t>Stats::filter and dplyr::filter WARNING. I always explicitly declare dplyr::filter because the stats package causes headaches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2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mutate function mutates the dataframe in some way, and typically is used to create new columns</a:t>
            </a:r>
          </a:p>
          <a:p>
            <a:pPr marL="628650" lvl="1" indent="-171450">
              <a:buFont typeface="Arial" panose="020B0604020202020204" pitchFamily="34" charset="0"/>
              <a:buChar char="•"/>
            </a:pPr>
            <a:r>
              <a:rPr lang="en-US" dirty="0"/>
              <a:t>It can also be used to overwrite existing columns if you use the same name. This can be a blessing and a curse</a:t>
            </a:r>
          </a:p>
          <a:p>
            <a:pPr marL="171450" indent="-171450">
              <a:buFont typeface="Arial" panose="020B0604020202020204" pitchFamily="34" charset="0"/>
              <a:buChar char="•"/>
            </a:pPr>
            <a:r>
              <a:rPr lang="en-US" dirty="0"/>
              <a:t>Column automatically matches length of the dataset</a:t>
            </a:r>
          </a:p>
          <a:p>
            <a:pPr marL="171450" indent="-171450">
              <a:buFont typeface="Arial" panose="020B0604020202020204" pitchFamily="34" charset="0"/>
              <a:buChar char="•"/>
            </a:pPr>
            <a:r>
              <a:rPr lang="en-US" dirty="0"/>
              <a:t>Can really do anything you want: all empty values, values that are 2x an existing column, or use some information that’s external to the dataframe</a:t>
            </a:r>
          </a:p>
        </p:txBody>
      </p:sp>
      <p:sp>
        <p:nvSpPr>
          <p:cNvPr id="4" name="Slide Number Placeholder 3"/>
          <p:cNvSpPr>
            <a:spLocks noGrp="1"/>
          </p:cNvSpPr>
          <p:nvPr>
            <p:ph type="sldNum" sz="quarter" idx="5"/>
          </p:nvPr>
        </p:nvSpPr>
        <p:spPr/>
        <p:txBody>
          <a:bodyPr/>
          <a:lstStyle/>
          <a:p>
            <a:fld id="{5DD32FFE-3F6E-DB4B-A4EC-7FE9FD27F9B6}" type="slidenum">
              <a:rPr lang="en-US" smtClean="0"/>
              <a:t>17</a:t>
            </a:fld>
            <a:endParaRPr lang="en-US"/>
          </a:p>
        </p:txBody>
      </p:sp>
    </p:spTree>
    <p:extLst>
      <p:ext uri="{BB962C8B-B14F-4D97-AF65-F5344CB8AC3E}">
        <p14:creationId xmlns:p14="http://schemas.microsoft.com/office/powerpoint/2010/main" val="28291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Apply a function to a column without overwriting the values</a:t>
            </a:r>
          </a:p>
        </p:txBody>
      </p:sp>
      <p:sp>
        <p:nvSpPr>
          <p:cNvPr id="4" name="Slide Number Placeholder 3"/>
          <p:cNvSpPr>
            <a:spLocks noGrp="1"/>
          </p:cNvSpPr>
          <p:nvPr>
            <p:ph type="sldNum" sz="quarter" idx="5"/>
          </p:nvPr>
        </p:nvSpPr>
        <p:spPr/>
        <p:txBody>
          <a:bodyPr/>
          <a:lstStyle/>
          <a:p>
            <a:fld id="{5DD32FFE-3F6E-DB4B-A4EC-7FE9FD27F9B6}" type="slidenum">
              <a:rPr lang="en-US" smtClean="0"/>
              <a:t>18</a:t>
            </a:fld>
            <a:endParaRPr lang="en-US"/>
          </a:p>
        </p:txBody>
      </p:sp>
    </p:spTree>
    <p:extLst>
      <p:ext uri="{BB962C8B-B14F-4D97-AF65-F5344CB8AC3E}">
        <p14:creationId xmlns:p14="http://schemas.microsoft.com/office/powerpoint/2010/main" val="169140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6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Will review Tidyverse goals, philosophy, and the major packages in it</a:t>
            </a:r>
          </a:p>
          <a:p>
            <a:pPr marL="171450" indent="-171450">
              <a:buFont typeface="Arial" panose="020B0604020202020204" pitchFamily="34" charset="0"/>
              <a:buChar char="•"/>
            </a:pPr>
            <a:r>
              <a:rPr lang="en-US" dirty="0"/>
              <a:t>Explain how those packages can be beneficial to you</a:t>
            </a:r>
          </a:p>
          <a:p>
            <a:pPr marL="171450" indent="-171450">
              <a:buFont typeface="Arial" panose="020B0604020202020204" pitchFamily="34" charset="0"/>
              <a:buChar char="•"/>
            </a:pPr>
            <a:r>
              <a:rPr lang="en-US" dirty="0"/>
              <a:t>Present a tutorial of some of the core packages and functions from the Tidyverse</a:t>
            </a:r>
          </a:p>
          <a:p>
            <a:pPr marL="628650" lvl="1" indent="-171450">
              <a:buFont typeface="Arial" panose="020B0604020202020204" pitchFamily="34" charset="0"/>
              <a:buChar char="•"/>
            </a:pPr>
            <a:r>
              <a:rPr lang="en-US" dirty="0"/>
              <a:t>Moreover, I want the tutorial to serve as a quick-start guide for some of the most essential data cleaning tasks</a:t>
            </a:r>
          </a:p>
        </p:txBody>
      </p:sp>
      <p:sp>
        <p:nvSpPr>
          <p:cNvPr id="4" name="Slide Number Placeholder 3"/>
          <p:cNvSpPr>
            <a:spLocks noGrp="1"/>
          </p:cNvSpPr>
          <p:nvPr>
            <p:ph type="sldNum" sz="quarter" idx="5"/>
          </p:nvPr>
        </p:nvSpPr>
        <p:spPr/>
        <p:txBody>
          <a:bodyPr/>
          <a:lstStyle/>
          <a:p>
            <a:fld id="{5DD32FFE-3F6E-DB4B-A4EC-7FE9FD27F9B6}" type="slidenum">
              <a:rPr lang="en-US" smtClean="0"/>
              <a:t>2</a:t>
            </a:fld>
            <a:endParaRPr lang="en-US"/>
          </a:p>
        </p:txBody>
      </p:sp>
    </p:spTree>
    <p:extLst>
      <p:ext uri="{BB962C8B-B14F-4D97-AF65-F5344CB8AC3E}">
        <p14:creationId xmlns:p14="http://schemas.microsoft.com/office/powerpoint/2010/main" val="300212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we get to our 5</a:t>
            </a:r>
            <a:r>
              <a:rPr lang="en-US" baseline="30000" dirty="0"/>
              <a:t>th</a:t>
            </a:r>
            <a:r>
              <a:rPr lang="en-US" dirty="0"/>
              <a:t> main verb from the package</a:t>
            </a:r>
          </a:p>
        </p:txBody>
      </p:sp>
      <p:sp>
        <p:nvSpPr>
          <p:cNvPr id="4" name="Slide Number Placeholder 3"/>
          <p:cNvSpPr>
            <a:spLocks noGrp="1"/>
          </p:cNvSpPr>
          <p:nvPr>
            <p:ph type="sldNum" sz="quarter" idx="5"/>
          </p:nvPr>
        </p:nvSpPr>
        <p:spPr/>
        <p:txBody>
          <a:bodyPr/>
          <a:lstStyle/>
          <a:p>
            <a:fld id="{5DD32FFE-3F6E-DB4B-A4EC-7FE9FD27F9B6}" type="slidenum">
              <a:rPr lang="en-US" smtClean="0"/>
              <a:t>20</a:t>
            </a:fld>
            <a:endParaRPr lang="en-US"/>
          </a:p>
        </p:txBody>
      </p:sp>
    </p:spTree>
    <p:extLst>
      <p:ext uri="{BB962C8B-B14F-4D97-AF65-F5344CB8AC3E}">
        <p14:creationId xmlns:p14="http://schemas.microsoft.com/office/powerpoint/2010/main" val="89896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Recognize that a lot of this may have been a bit nebulous, and not everyone learns in the same way so it’s all best tied together with an example of how to use the functions and packages together</a:t>
            </a:r>
          </a:p>
          <a:p>
            <a:pPr marL="171450" indent="-171450">
              <a:buFont typeface="Arial" panose="020B0604020202020204" pitchFamily="34" charset="0"/>
              <a:buChar char="•"/>
            </a:pPr>
            <a:r>
              <a:rPr lang="en-US" dirty="0"/>
              <a:t>As we go through, keep these thoughts in mind:</a:t>
            </a:r>
          </a:p>
        </p:txBody>
      </p:sp>
      <p:sp>
        <p:nvSpPr>
          <p:cNvPr id="4" name="Slide Number Placeholder 3"/>
          <p:cNvSpPr>
            <a:spLocks noGrp="1"/>
          </p:cNvSpPr>
          <p:nvPr>
            <p:ph type="sldNum" sz="quarter" idx="5"/>
          </p:nvPr>
        </p:nvSpPr>
        <p:spPr/>
        <p:txBody>
          <a:bodyPr/>
          <a:lstStyle/>
          <a:p>
            <a:fld id="{5DD32FFE-3F6E-DB4B-A4EC-7FE9FD27F9B6}" type="slidenum">
              <a:rPr lang="en-US" smtClean="0"/>
              <a:t>21</a:t>
            </a:fld>
            <a:endParaRPr lang="en-US"/>
          </a:p>
        </p:txBody>
      </p:sp>
    </p:spTree>
    <p:extLst>
      <p:ext uri="{BB962C8B-B14F-4D97-AF65-F5344CB8AC3E}">
        <p14:creationId xmlns:p14="http://schemas.microsoft.com/office/powerpoint/2010/main" val="205197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22</a:t>
            </a:fld>
            <a:endParaRPr lang="en-US"/>
          </a:p>
        </p:txBody>
      </p:sp>
    </p:spTree>
    <p:extLst>
      <p:ext uri="{BB962C8B-B14F-4D97-AF65-F5344CB8AC3E}">
        <p14:creationId xmlns:p14="http://schemas.microsoft.com/office/powerpoint/2010/main" val="376196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26</a:t>
            </a:fld>
            <a:endParaRPr lang="en-US"/>
          </a:p>
        </p:txBody>
      </p:sp>
    </p:spTree>
    <p:extLst>
      <p:ext uri="{BB962C8B-B14F-4D97-AF65-F5344CB8AC3E}">
        <p14:creationId xmlns:p14="http://schemas.microsoft.com/office/powerpoint/2010/main" val="518051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27</a:t>
            </a:fld>
            <a:endParaRPr lang="en-US"/>
          </a:p>
        </p:txBody>
      </p:sp>
    </p:spTree>
    <p:extLst>
      <p:ext uri="{BB962C8B-B14F-4D97-AF65-F5344CB8AC3E}">
        <p14:creationId xmlns:p14="http://schemas.microsoft.com/office/powerpoint/2010/main" val="2515709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29</a:t>
            </a:fld>
            <a:endParaRPr lang="en-US"/>
          </a:p>
        </p:txBody>
      </p:sp>
    </p:spTree>
    <p:extLst>
      <p:ext uri="{BB962C8B-B14F-4D97-AF65-F5344CB8AC3E}">
        <p14:creationId xmlns:p14="http://schemas.microsoft.com/office/powerpoint/2010/main" val="147182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its core: packages for data science and preparation; not so much meant for analysis, but allowing you to prep data for analysis</a:t>
            </a:r>
          </a:p>
          <a:p>
            <a:pPr marL="171450" indent="-171450">
              <a:buFont typeface="Arial" panose="020B0604020202020204" pitchFamily="34" charset="0"/>
              <a:buChar char="•"/>
            </a:pPr>
            <a:r>
              <a:rPr lang="en-US" dirty="0"/>
              <a:t>Authored by RStudio totally free as the use of these packages make R more appealing and thus improve their business.</a:t>
            </a:r>
          </a:p>
          <a:p>
            <a:pPr marL="628650" lvl="1" indent="-171450">
              <a:buFont typeface="Arial" panose="020B0604020202020204" pitchFamily="34" charset="0"/>
              <a:buChar char="•"/>
            </a:pPr>
            <a:r>
              <a:rPr lang="en-US" dirty="0"/>
              <a:t>Quick note on RStudio: most popular IDE for R. An IDE is a one-stop shop for interactively writing, running, and editing code</a:t>
            </a:r>
          </a:p>
          <a:p>
            <a:pPr marL="628650" lvl="1" indent="-171450">
              <a:buFont typeface="Arial" panose="020B0604020202020204" pitchFamily="34" charset="0"/>
              <a:buChar char="•"/>
            </a:pPr>
            <a:r>
              <a:rPr lang="en-US" dirty="0"/>
              <a:t>Sometimes referred to as </a:t>
            </a:r>
            <a:r>
              <a:rPr lang="en-US" dirty="0" err="1"/>
              <a:t>Wickahmverse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Packages designed with one another in mind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so we know that the tidyverse is a bunch of data science packages—what strings them all together?</a:t>
            </a:r>
          </a:p>
          <a:p>
            <a:endParaRPr lang="en-US" dirty="0"/>
          </a:p>
          <a:p>
            <a:r>
              <a:rPr lang="en-US" dirty="0"/>
              <a:t>Phonetic: ye-we shea</a:t>
            </a:r>
          </a:p>
        </p:txBody>
      </p:sp>
      <p:sp>
        <p:nvSpPr>
          <p:cNvPr id="4" name="Slide Number Placeholder 3"/>
          <p:cNvSpPr>
            <a:spLocks noGrp="1"/>
          </p:cNvSpPr>
          <p:nvPr>
            <p:ph type="sldNum" sz="quarter" idx="5"/>
          </p:nvPr>
        </p:nvSpPr>
        <p:spPr/>
        <p:txBody>
          <a:bodyPr/>
          <a:lstStyle/>
          <a:p>
            <a:fld id="{5DD32FFE-3F6E-DB4B-A4EC-7FE9FD27F9B6}" type="slidenum">
              <a:rPr lang="en-US" smtClean="0"/>
              <a:t>3</a:t>
            </a:fld>
            <a:endParaRPr lang="en-US"/>
          </a:p>
        </p:txBody>
      </p:sp>
    </p:spTree>
    <p:extLst>
      <p:ext uri="{BB962C8B-B14F-4D97-AF65-F5344CB8AC3E}">
        <p14:creationId xmlns:p14="http://schemas.microsoft.com/office/powerpoint/2010/main" val="152149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Shared grammar so the argument naming, function naming, and documentation all mesh with one another super well. Learn how to use one package in a general sense, and learning another becomes trivial</a:t>
            </a:r>
          </a:p>
          <a:p>
            <a:pPr marL="628650" lvl="1" indent="-171450">
              <a:buFont typeface="Arial" panose="020B0604020202020204" pitchFamily="34" charset="0"/>
              <a:buChar char="•"/>
            </a:pPr>
            <a:r>
              <a:rPr lang="en-US" dirty="0"/>
              <a:t>Shared API asterisk(*): ggplot2 was developed very early so it struggles to adhere to some of the rules, but everything else is A+ in sharing structure</a:t>
            </a:r>
          </a:p>
          <a:p>
            <a:pPr marL="171450" indent="-171450">
              <a:buFont typeface="Arial" panose="020B0604020202020204" pitchFamily="34" charset="0"/>
              <a:buChar char="•"/>
            </a:pPr>
            <a:r>
              <a:rPr lang="en-US" dirty="0"/>
              <a:t>Improved workflow through the pipe operator</a:t>
            </a:r>
          </a:p>
          <a:p>
            <a:pPr marL="171450" indent="-171450">
              <a:buFont typeface="Arial" panose="020B0604020202020204" pitchFamily="34" charset="0"/>
              <a:buChar char="•"/>
            </a:pPr>
            <a:r>
              <a:rPr lang="en-US" dirty="0"/>
              <a:t>Human readable, machine executable is a simple but elegant concept emphasizing the need for humans to simply read the code and understand it</a:t>
            </a:r>
          </a:p>
          <a:p>
            <a:pPr marL="628650" lvl="1" indent="-171450">
              <a:buFont typeface="Arial" panose="020B0604020202020204" pitchFamily="34" charset="0"/>
              <a:buChar char="•"/>
            </a:pPr>
            <a:r>
              <a:rPr lang="en-US" dirty="0"/>
              <a:t>Realized through clear, consistent function naming scheme:</a:t>
            </a:r>
          </a:p>
          <a:p>
            <a:pPr marL="1085850" lvl="2" indent="-171450">
              <a:buFont typeface="Arial" panose="020B0604020202020204" pitchFamily="34" charset="0"/>
              <a:buChar char="•"/>
            </a:pPr>
            <a:r>
              <a:rPr lang="en-US" dirty="0"/>
              <a:t>Verb_*() is general structure, often </a:t>
            </a:r>
            <a:r>
              <a:rPr lang="en-US" dirty="0" err="1"/>
              <a:t>verb_adjective</a:t>
            </a:r>
            <a:r>
              <a:rPr lang="en-US" dirty="0"/>
              <a:t>() or </a:t>
            </a:r>
            <a:r>
              <a:rPr lang="en-US" dirty="0" err="1"/>
              <a:t>verb_noun</a:t>
            </a:r>
            <a:r>
              <a:rPr lang="en-US" dirty="0"/>
              <a:t>()</a:t>
            </a:r>
          </a:p>
          <a:p>
            <a:pPr marL="1085850" lvl="2" indent="-171450">
              <a:buFont typeface="Arial" panose="020B0604020202020204" pitchFamily="34" charset="0"/>
              <a:buChar char="•"/>
            </a:pPr>
            <a:r>
              <a:rPr lang="en-US" dirty="0"/>
              <a:t>Example of this is </a:t>
            </a:r>
            <a:r>
              <a:rPr lang="en-US" dirty="0" err="1"/>
              <a:t>filter_at</a:t>
            </a:r>
            <a:r>
              <a:rPr lang="en-US" dirty="0"/>
              <a:t>(). Even if you don’t know anything about R, you can presume that something is going to be filtered on a certain condition and ”location” so-to-speak</a:t>
            </a:r>
          </a:p>
        </p:txBody>
      </p:sp>
      <p:sp>
        <p:nvSpPr>
          <p:cNvPr id="4" name="Slide Number Placeholder 3"/>
          <p:cNvSpPr>
            <a:spLocks noGrp="1"/>
          </p:cNvSpPr>
          <p:nvPr>
            <p:ph type="sldNum" sz="quarter" idx="5"/>
          </p:nvPr>
        </p:nvSpPr>
        <p:spPr/>
        <p:txBody>
          <a:bodyPr/>
          <a:lstStyle/>
          <a:p>
            <a:fld id="{5DD32FFE-3F6E-DB4B-A4EC-7FE9FD27F9B6}" type="slidenum">
              <a:rPr lang="en-US" smtClean="0"/>
              <a:t>4</a:t>
            </a:fld>
            <a:endParaRPr lang="en-US"/>
          </a:p>
        </p:txBody>
      </p:sp>
    </p:spTree>
    <p:extLst>
      <p:ext uri="{BB962C8B-B14F-4D97-AF65-F5344CB8AC3E}">
        <p14:creationId xmlns:p14="http://schemas.microsoft.com/office/powerpoint/2010/main" val="37167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tell you reasons why you should use these packages now, and I’ll make the case for them later or ask you to take my word for it.</a:t>
            </a:r>
          </a:p>
          <a:p>
            <a:pPr marL="171450" indent="-171450">
              <a:buFont typeface="Arial" panose="020B0604020202020204" pitchFamily="34" charset="0"/>
              <a:buChar char="•"/>
            </a:pPr>
            <a:r>
              <a:rPr lang="en-US" dirty="0"/>
              <a:t>Take my word: 1, 2, 3</a:t>
            </a:r>
          </a:p>
          <a:p>
            <a:pPr marL="171450" indent="-171450">
              <a:buFont typeface="Arial" panose="020B0604020202020204" pitchFamily="34" charset="0"/>
              <a:buChar char="•"/>
            </a:pPr>
            <a:r>
              <a:rPr lang="en-US" dirty="0"/>
              <a:t>Google it and look into documentation: 4</a:t>
            </a:r>
          </a:p>
          <a:p>
            <a:pPr marL="171450" indent="-171450">
              <a:buFont typeface="Arial" panose="020B0604020202020204" pitchFamily="34" charset="0"/>
              <a:buChar char="•"/>
            </a:pPr>
            <a:r>
              <a:rPr lang="en-US" dirty="0"/>
              <a:t>Will show: 5</a:t>
            </a:r>
          </a:p>
          <a:p>
            <a:pPr marL="171450" indent="-171450">
              <a:buFont typeface="Arial" panose="020B0604020202020204" pitchFamily="34" charset="0"/>
              <a:buChar char="•"/>
            </a:pPr>
            <a:r>
              <a:rPr lang="en-US" dirty="0"/>
              <a:t>4. Some older resources suggest using Base R or </a:t>
            </a:r>
            <a:r>
              <a:rPr lang="en-US" dirty="0" err="1"/>
              <a:t>data.table</a:t>
            </a:r>
            <a:r>
              <a:rPr lang="en-US" dirty="0"/>
              <a:t> package. Standard over last 5 years is the tidyverse</a:t>
            </a:r>
          </a:p>
          <a:p>
            <a:pPr marL="171450" indent="-171450">
              <a:buFont typeface="Arial" panose="020B0604020202020204" pitchFamily="34" charset="0"/>
              <a:buChar char="•"/>
            </a:pPr>
            <a:r>
              <a:rPr lang="en-US" dirty="0"/>
              <a:t>Cannot understate the significance of this final point. If you want others to review your code, help with it, and understand your analyses, then it must be clearly readable. If you want to review your code 5 years from now or reuse it for another project, you need to be able to read, understand, and likely alter what you did.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General overview of tidyverse complete, now what are the packages that comprise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5</a:t>
            </a:fld>
            <a:endParaRPr lang="en-US"/>
          </a:p>
        </p:txBody>
      </p:sp>
    </p:spTree>
    <p:extLst>
      <p:ext uri="{BB962C8B-B14F-4D97-AF65-F5344CB8AC3E}">
        <p14:creationId xmlns:p14="http://schemas.microsoft.com/office/powerpoint/2010/main" val="359494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packages: 	</a:t>
            </a:r>
            <a:r>
              <a:rPr lang="en-US" dirty="0" err="1"/>
              <a:t>lubridate</a:t>
            </a:r>
            <a:r>
              <a:rPr lang="en-US" dirty="0"/>
              <a:t>, </a:t>
            </a:r>
            <a:r>
              <a:rPr lang="en-US" dirty="0" err="1"/>
              <a:t>tibble</a:t>
            </a:r>
            <a:r>
              <a:rPr lang="en-US" dirty="0"/>
              <a:t>, </a:t>
            </a:r>
            <a:r>
              <a:rPr lang="en-US" dirty="0" err="1"/>
              <a:t>readr</a:t>
            </a:r>
            <a:r>
              <a:rPr lang="en-US" dirty="0"/>
              <a:t>, more</a:t>
            </a:r>
          </a:p>
          <a:p>
            <a:pPr marL="171450" indent="-171450">
              <a:buFont typeface="Arial" panose="020B0604020202020204" pitchFamily="34" charset="0"/>
              <a:buChar char="•"/>
            </a:pPr>
            <a:r>
              <a:rPr lang="en-US" dirty="0"/>
              <a:t>Going to review some of the major packages and when you should look to them. Simply too much to cover on each of them</a:t>
            </a:r>
          </a:p>
        </p:txBody>
      </p:sp>
      <p:sp>
        <p:nvSpPr>
          <p:cNvPr id="4" name="Slide Number Placeholder 3"/>
          <p:cNvSpPr>
            <a:spLocks noGrp="1"/>
          </p:cNvSpPr>
          <p:nvPr>
            <p:ph type="sldNum" sz="quarter" idx="5"/>
          </p:nvPr>
        </p:nvSpPr>
        <p:spPr/>
        <p:txBody>
          <a:bodyPr/>
          <a:lstStyle/>
          <a:p>
            <a:fld id="{5DD32FFE-3F6E-DB4B-A4EC-7FE9FD27F9B6}" type="slidenum">
              <a:rPr lang="en-US" smtClean="0"/>
              <a:t>6</a:t>
            </a:fld>
            <a:endParaRPr lang="en-US"/>
          </a:p>
        </p:txBody>
      </p:sp>
    </p:spTree>
    <p:extLst>
      <p:ext uri="{BB962C8B-B14F-4D97-AF65-F5344CB8AC3E}">
        <p14:creationId xmlns:p14="http://schemas.microsoft.com/office/powerpoint/2010/main" val="427907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Readxl</a:t>
            </a:r>
            <a:r>
              <a:rPr lang="en-US" dirty="0"/>
              <a:t> most applicable to most of you</a:t>
            </a:r>
          </a:p>
          <a:p>
            <a:pPr marL="171450" indent="-171450">
              <a:buFont typeface="Arial" panose="020B0604020202020204" pitchFamily="34" charset="0"/>
              <a:buChar char="•"/>
            </a:pPr>
            <a:r>
              <a:rPr lang="en-US" dirty="0" err="1"/>
              <a:t>Readr</a:t>
            </a:r>
            <a:r>
              <a:rPr lang="en-US" dirty="0"/>
              <a:t> has generalized approaches for reading in tabular data such as CSVs, TSFs, etc. and other files like .zip or compressed </a:t>
            </a:r>
            <a:r>
              <a:rPr lang="en-US" dirty="0" err="1"/>
              <a:t>tarballs</a:t>
            </a:r>
            <a:endParaRPr lang="en-US" dirty="0"/>
          </a:p>
          <a:p>
            <a:pPr marL="171450" indent="-171450">
              <a:buFont typeface="Arial" panose="020B0604020202020204" pitchFamily="34" charset="0"/>
              <a:buChar char="•"/>
            </a:pPr>
            <a:r>
              <a:rPr lang="en-US" dirty="0"/>
              <a:t>Tibbles are a concept that I’ll cover at next week’s presentation, but for all intents and purposes they are another form of data frame or data table and all of the read functions from </a:t>
            </a:r>
            <a:r>
              <a:rPr lang="en-US" dirty="0" err="1"/>
              <a:t>readxl</a:t>
            </a:r>
            <a:r>
              <a:rPr lang="en-US" dirty="0"/>
              <a:t> and </a:t>
            </a:r>
            <a:r>
              <a:rPr lang="en-US" dirty="0" err="1"/>
              <a:t>readr</a:t>
            </a:r>
            <a:r>
              <a:rPr lang="en-US" dirty="0"/>
              <a:t> will turn your data into a </a:t>
            </a:r>
            <a:r>
              <a:rPr lang="en-US" dirty="0" err="1"/>
              <a:t>tibble</a:t>
            </a:r>
            <a:r>
              <a:rPr lang="en-US" dirty="0"/>
              <a:t> (which is a good thing)</a:t>
            </a:r>
          </a:p>
        </p:txBody>
      </p:sp>
      <p:sp>
        <p:nvSpPr>
          <p:cNvPr id="4" name="Slide Number Placeholder 3"/>
          <p:cNvSpPr>
            <a:spLocks noGrp="1"/>
          </p:cNvSpPr>
          <p:nvPr>
            <p:ph type="sldNum" sz="quarter" idx="5"/>
          </p:nvPr>
        </p:nvSpPr>
        <p:spPr/>
        <p:txBody>
          <a:bodyPr/>
          <a:lstStyle/>
          <a:p>
            <a:fld id="{5DD32FFE-3F6E-DB4B-A4EC-7FE9FD27F9B6}" type="slidenum">
              <a:rPr lang="en-US" smtClean="0"/>
              <a:t>7</a:t>
            </a:fld>
            <a:endParaRPr lang="en-US"/>
          </a:p>
        </p:txBody>
      </p:sp>
    </p:spTree>
    <p:extLst>
      <p:ext uri="{BB962C8B-B14F-4D97-AF65-F5344CB8AC3E}">
        <p14:creationId xmlns:p14="http://schemas.microsoft.com/office/powerpoint/2010/main" val="14918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Arbitrarily separated packages that both serve some of the essential goals in any data cleaning process although I certainly use functions from {dplyr} far more commonly than {</a:t>
            </a:r>
            <a:r>
              <a:rPr lang="en-US" dirty="0" err="1"/>
              <a:t>tidyr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think the logos capture some of the idea in how these packages are different</a:t>
            </a:r>
          </a:p>
          <a:p>
            <a:pPr marL="171450" indent="-171450">
              <a:buFont typeface="Arial" panose="020B0604020202020204" pitchFamily="34" charset="0"/>
              <a:buChar char="•"/>
            </a:pPr>
            <a:r>
              <a:rPr lang="en-US" dirty="0"/>
              <a:t>When I want to clean and manipulate my data, I start with sweeping changes to the data frame like adding and deleting columns or changing column-wide values. Then I move to </a:t>
            </a:r>
            <a:r>
              <a:rPr lang="en-US" dirty="0" err="1"/>
              <a:t>tidyr</a:t>
            </a:r>
            <a:r>
              <a:rPr lang="en-US" dirty="0"/>
              <a:t> for deeper cleaning procedures</a:t>
            </a:r>
          </a:p>
          <a:p>
            <a:pPr marL="628650" lvl="1" indent="-171450">
              <a:buFont typeface="Arial" panose="020B0604020202020204" pitchFamily="34" charset="0"/>
              <a:buChar char="•"/>
            </a:pPr>
            <a:r>
              <a:rPr lang="en-US" dirty="0"/>
              <a:t>Not saying this is a precise workflow in any way at all—just a note based on my experiences with cleaning data</a:t>
            </a:r>
          </a:p>
          <a:p>
            <a:pPr marL="171450" indent="-171450">
              <a:buFont typeface="Arial" panose="020B0604020202020204" pitchFamily="34" charset="0"/>
              <a:buChar char="•"/>
            </a:pPr>
            <a:r>
              <a:rPr lang="en-US" dirty="0"/>
              <a:t>These packages really go hand-in-hand</a:t>
            </a:r>
          </a:p>
        </p:txBody>
      </p:sp>
      <p:sp>
        <p:nvSpPr>
          <p:cNvPr id="4" name="Slide Number Placeholder 3"/>
          <p:cNvSpPr>
            <a:spLocks noGrp="1"/>
          </p:cNvSpPr>
          <p:nvPr>
            <p:ph type="sldNum" sz="quarter" idx="5"/>
          </p:nvPr>
        </p:nvSpPr>
        <p:spPr/>
        <p:txBody>
          <a:bodyPr/>
          <a:lstStyle/>
          <a:p>
            <a:fld id="{5DD32FFE-3F6E-DB4B-A4EC-7FE9FD27F9B6}" type="slidenum">
              <a:rPr lang="en-US" smtClean="0"/>
              <a:t>8</a:t>
            </a:fld>
            <a:endParaRPr lang="en-US"/>
          </a:p>
        </p:txBody>
      </p:sp>
    </p:spTree>
    <p:extLst>
      <p:ext uri="{BB962C8B-B14F-4D97-AF65-F5344CB8AC3E}">
        <p14:creationId xmlns:p14="http://schemas.microsoft.com/office/powerpoint/2010/main" val="372837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Stringr</a:t>
            </a:r>
            <a:r>
              <a:rPr lang="en-US" dirty="0"/>
              <a:t> built to easily interface with character vectors; extract, substitute, remove, and otherwise alter strings explicitly or with regular expressions</a:t>
            </a:r>
          </a:p>
          <a:p>
            <a:pPr marL="628650" lvl="1" indent="-171450">
              <a:buFont typeface="Arial" panose="020B0604020202020204" pitchFamily="34" charset="0"/>
              <a:buChar char="•"/>
            </a:pPr>
            <a:r>
              <a:rPr lang="en-US" dirty="0"/>
              <a:t>Functions recognizing Unicode values</a:t>
            </a:r>
          </a:p>
          <a:p>
            <a:pPr marL="171450" indent="-171450">
              <a:buFont typeface="Arial" panose="020B0604020202020204" pitchFamily="34" charset="0"/>
              <a:buChar char="•"/>
            </a:pPr>
            <a:r>
              <a:rPr lang="en-US" dirty="0" err="1"/>
              <a:t>Forcats</a:t>
            </a:r>
            <a:r>
              <a:rPr lang="en-US" dirty="0"/>
              <a:t> built to interact with factor vectors: largely useful for lumping numerical data into categorical data with super readable code</a:t>
            </a:r>
          </a:p>
          <a:p>
            <a:pPr marL="171450" indent="-171450">
              <a:buFont typeface="Arial" panose="020B0604020202020204" pitchFamily="34" charset="0"/>
              <a:buChar char="•"/>
            </a:pPr>
            <a:r>
              <a:rPr lang="en-US" dirty="0" err="1"/>
              <a:t>Lubridate</a:t>
            </a:r>
            <a:r>
              <a:rPr lang="en-US" dirty="0"/>
              <a:t> built around the idea that dealing with dates and times should be easy, and does all of the work for you in converting dates to various different formats and calculating over time. Invaluable for any sort of time-series work </a:t>
            </a:r>
          </a:p>
          <a:p>
            <a:pPr marL="628650" lvl="1" indent="-171450">
              <a:buFont typeface="Arial" panose="020B0604020202020204" pitchFamily="34" charset="0"/>
              <a:buChar char="•"/>
            </a:pPr>
            <a:r>
              <a:rPr lang="en-US" dirty="0"/>
              <a:t>Find it easier to work with this than remembering </a:t>
            </a:r>
            <a:r>
              <a:rPr lang="en-US" dirty="0" err="1"/>
              <a:t>POSIXct</a:t>
            </a:r>
            <a:r>
              <a:rPr lang="en-US" dirty="0"/>
              <a:t> or </a:t>
            </a:r>
            <a:r>
              <a:rPr lang="en-US" dirty="0" err="1"/>
              <a:t>POSIXlt</a:t>
            </a: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9</a:t>
            </a:fld>
            <a:endParaRPr lang="en-US"/>
          </a:p>
        </p:txBody>
      </p:sp>
    </p:spTree>
    <p:extLst>
      <p:ext uri="{BB962C8B-B14F-4D97-AF65-F5344CB8AC3E}">
        <p14:creationId xmlns:p14="http://schemas.microsoft.com/office/powerpoint/2010/main" val="78449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BAD9520-4DB9-9947-9A11-09D85679C7EA}"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40424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DF399-D75B-9140-A2EF-D5A88FC8B4DB}"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22942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CEEC04B-4298-7442-B63C-F9B190360B07}"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80654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2DD63CA-2F8A-284B-BCD3-FAF2C1AF2FB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9341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B8BA8C-484B-4248-9E75-4ABE8F95A71F}"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729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AF42DA2-7029-DB43-B4B1-80CF967DC7E5}"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00008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10A5F9-2780-B24B-A472-1781ECEF2F43}"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834624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32F10A0-98D2-6E47-BA9D-1CD7FCD0338A}"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1771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5E61CC-C4E8-D444-A9E9-D00BE382E70F}"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75358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1234EDD-E376-AB4B-A566-EA30CD4C5553}"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176297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E8058C-601F-9143-B117-AC6DFAB7E1CE}"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046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C37BB3-45F1-CF40-914D-B3FC73D95AB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748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068ABB1-45D5-7B42-AB20-FB47490C9E31}"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90883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58884-4A49-0C4F-8AA9-03804DB5D63A}"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6185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4F42D2F-009F-0A41-A06B-E99379856AA1}"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59334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AADF32E-1C7D-534C-84C1-85920C3CAEC3}"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167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CCFE8FF1-EE08-F244-B157-7DD2AC156262}"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105392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81C152E-7977-8E40-B87A-70FB0CC5EB5E}"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23537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28DB9-1368-C14F-AE47-BC8F28EDDACD}"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17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33649F6-1EA9-0E48-ACD2-BA724E772077}"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00056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31FFC-D69F-B549-B189-CDA2AB6D5F59}"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333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09B7353-4E64-4947-B604-EACC7037856E}"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9978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B2AB531-38EA-8841-9567-023E6ECBD02F}"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2F7CC612-E934-654C-9B83-98CA46B4174F}" type="slidenum">
              <a:rPr lang="en-US" smtClean="0"/>
              <a:pPr/>
              <a:t>‹#›</a:t>
            </a:fld>
            <a:endParaRPr lang="en-US" dirty="0"/>
          </a:p>
        </p:txBody>
      </p:sp>
    </p:spTree>
    <p:extLst>
      <p:ext uri="{BB962C8B-B14F-4D97-AF65-F5344CB8AC3E}">
        <p14:creationId xmlns:p14="http://schemas.microsoft.com/office/powerpoint/2010/main" val="404998524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32223F1-032E-FB46-B480-CE2858DC07C3}"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E5AD94-8CD5-9A4B-B9F7-1A29B6665B22}" type="slidenum">
              <a:rPr lang="en-US" smtClean="0"/>
              <a:pPr/>
              <a:t>‹#›</a:t>
            </a:fld>
            <a:endParaRPr lang="en-US" dirty="0"/>
          </a:p>
        </p:txBody>
      </p:sp>
    </p:spTree>
    <p:extLst>
      <p:ext uri="{BB962C8B-B14F-4D97-AF65-F5344CB8AC3E}">
        <p14:creationId xmlns:p14="http://schemas.microsoft.com/office/powerpoint/2010/main" val="234843274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idyselect.r-lib.org/reference/select_helpers.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795-2FE3-3A44-AA68-9DA5E8AA5D70}"/>
              </a:ext>
            </a:extLst>
          </p:cNvPr>
          <p:cNvSpPr>
            <a:spLocks noGrp="1"/>
          </p:cNvSpPr>
          <p:nvPr>
            <p:ph type="ctrTitle"/>
          </p:nvPr>
        </p:nvSpPr>
        <p:spPr/>
        <p:txBody>
          <a:bodyPr>
            <a:normAutofit/>
          </a:bodyPr>
          <a:lstStyle/>
          <a:p>
            <a:r>
              <a:rPr lang="en-US" dirty="0"/>
              <a:t>Intro to the {tidyverse}: Essential R Packages</a:t>
            </a:r>
          </a:p>
        </p:txBody>
      </p:sp>
      <p:sp>
        <p:nvSpPr>
          <p:cNvPr id="3" name="Subtitle 2">
            <a:extLst>
              <a:ext uri="{FF2B5EF4-FFF2-40B4-BE49-F238E27FC236}">
                <a16:creationId xmlns:a16="http://schemas.microsoft.com/office/drawing/2014/main" id="{4DF3771D-A099-A140-B78D-8EC968DB1112}"/>
              </a:ext>
            </a:extLst>
          </p:cNvPr>
          <p:cNvSpPr>
            <a:spLocks noGrp="1"/>
          </p:cNvSpPr>
          <p:nvPr>
            <p:ph type="subTitle" idx="1"/>
          </p:nvPr>
        </p:nvSpPr>
        <p:spPr/>
        <p:txBody>
          <a:bodyPr>
            <a:normAutofit/>
          </a:bodyPr>
          <a:lstStyle/>
          <a:p>
            <a:r>
              <a:rPr lang="en-US" dirty="0"/>
              <a:t>Pat Callahan</a:t>
            </a:r>
          </a:p>
          <a:p>
            <a:r>
              <a:rPr lang="en-US" dirty="0"/>
              <a:t>UCSF Memory and Aging Center</a:t>
            </a:r>
          </a:p>
          <a:p>
            <a:r>
              <a:rPr lang="en-US" dirty="0"/>
              <a:t>8/11/2020</a:t>
            </a:r>
          </a:p>
        </p:txBody>
      </p:sp>
      <p:sp>
        <p:nvSpPr>
          <p:cNvPr id="4" name="Slide Number Placeholder 3">
            <a:extLst>
              <a:ext uri="{FF2B5EF4-FFF2-40B4-BE49-F238E27FC236}">
                <a16:creationId xmlns:a16="http://schemas.microsoft.com/office/drawing/2014/main" id="{DEE24E4A-BB0F-BC46-8961-5AD2629F97C7}"/>
              </a:ext>
            </a:extLst>
          </p:cNvPr>
          <p:cNvSpPr>
            <a:spLocks noGrp="1"/>
          </p:cNvSpPr>
          <p:nvPr>
            <p:ph type="sldNum" sz="quarter" idx="12"/>
          </p:nvPr>
        </p:nvSpPr>
        <p:spPr/>
        <p:txBody>
          <a:bodyPr/>
          <a:lstStyle/>
          <a:p>
            <a:fld id="{2F7CC612-E934-654C-9B83-98CA46B4174F}" type="slidenum">
              <a:rPr lang="en-US" smtClean="0"/>
              <a:t>1</a:t>
            </a:fld>
            <a:endParaRPr lang="en-US"/>
          </a:p>
        </p:txBody>
      </p:sp>
    </p:spTree>
    <p:extLst>
      <p:ext uri="{BB962C8B-B14F-4D97-AF65-F5344CB8AC3E}">
        <p14:creationId xmlns:p14="http://schemas.microsoft.com/office/powerpoint/2010/main" val="89610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F426-6BC2-9C47-8160-5DC7304461A5}"/>
              </a:ext>
            </a:extLst>
          </p:cNvPr>
          <p:cNvSpPr>
            <a:spLocks noGrp="1"/>
          </p:cNvSpPr>
          <p:nvPr>
            <p:ph type="title"/>
          </p:nvPr>
        </p:nvSpPr>
        <p:spPr/>
        <p:txBody>
          <a:bodyPr/>
          <a:lstStyle/>
          <a:p>
            <a:r>
              <a:rPr lang="en-US" dirty="0"/>
              <a:t>Other Powerful Packages</a:t>
            </a:r>
          </a:p>
        </p:txBody>
      </p:sp>
      <p:sp>
        <p:nvSpPr>
          <p:cNvPr id="3" name="Content Placeholder 2">
            <a:extLst>
              <a:ext uri="{FF2B5EF4-FFF2-40B4-BE49-F238E27FC236}">
                <a16:creationId xmlns:a16="http://schemas.microsoft.com/office/drawing/2014/main" id="{C416BD2E-E737-5046-9702-F282A61DEE61}"/>
              </a:ext>
            </a:extLst>
          </p:cNvPr>
          <p:cNvSpPr>
            <a:spLocks noGrp="1"/>
          </p:cNvSpPr>
          <p:nvPr>
            <p:ph idx="1"/>
          </p:nvPr>
        </p:nvSpPr>
        <p:spPr>
          <a:xfrm>
            <a:off x="5118446" y="803186"/>
            <a:ext cx="6768753" cy="5248622"/>
          </a:xfrm>
        </p:spPr>
        <p:txBody>
          <a:bodyPr>
            <a:normAutofit fontScale="92500" lnSpcReduction="10000"/>
          </a:bodyPr>
          <a:lstStyle/>
          <a:p>
            <a:pPr>
              <a:buSzPct val="400000"/>
              <a:buBlip>
                <a:blip r:embed="rId3"/>
              </a:buBlip>
            </a:pPr>
            <a:endParaRPr lang="en-US" dirty="0"/>
          </a:p>
          <a:p>
            <a:pPr>
              <a:buSzPct val="400000"/>
              <a:buBlip>
                <a:blip r:embed="rId3"/>
              </a:buBlip>
            </a:pPr>
            <a:r>
              <a:rPr lang="en-US" dirty="0"/>
              <a:t>   </a:t>
            </a:r>
            <a:r>
              <a:rPr lang="en-US" sz="2600" dirty="0"/>
              <a:t>Workflows and the forward pipe 	operator, %&gt;%</a:t>
            </a:r>
          </a:p>
          <a:p>
            <a:pPr>
              <a:buSzPct val="400000"/>
              <a:buBlip>
                <a:blip r:embed="rId4"/>
              </a:buBlip>
            </a:pPr>
            <a:endParaRPr lang="en-US" sz="2600" dirty="0"/>
          </a:p>
          <a:p>
            <a:pPr>
              <a:buSzPct val="400000"/>
              <a:buBlip>
                <a:blip r:embed="rId4"/>
              </a:buBlip>
            </a:pPr>
            <a:endParaRPr lang="en-US" sz="2600" dirty="0"/>
          </a:p>
          <a:p>
            <a:pPr>
              <a:buSzPct val="400000"/>
              <a:buBlip>
                <a:blip r:embed="rId4"/>
              </a:buBlip>
            </a:pPr>
            <a:r>
              <a:rPr lang="en-US" sz="2600" dirty="0"/>
              <a:t>   Easy, simple, and beautiful plot creation</a:t>
            </a:r>
          </a:p>
          <a:p>
            <a:endParaRPr lang="en-US" sz="2600" dirty="0"/>
          </a:p>
          <a:p>
            <a:pPr>
              <a:buSzPct val="400000"/>
              <a:buBlip>
                <a:blip r:embed="rId5"/>
              </a:buBlip>
            </a:pPr>
            <a:endParaRPr lang="en-US" sz="2600" dirty="0"/>
          </a:p>
          <a:p>
            <a:pPr>
              <a:buSzPct val="400000"/>
              <a:buBlip>
                <a:blip r:embed="rId5"/>
              </a:buBlip>
            </a:pPr>
            <a:r>
              <a:rPr lang="en-US" sz="2600" dirty="0"/>
              <a:t>   Iterate functions over lists </a:t>
            </a:r>
            <a:r>
              <a:rPr lang="en-US" sz="2600"/>
              <a:t>and data            	 frames</a:t>
            </a:r>
            <a:endParaRPr lang="en-US" sz="2600" dirty="0"/>
          </a:p>
        </p:txBody>
      </p:sp>
      <p:sp>
        <p:nvSpPr>
          <p:cNvPr id="4" name="Slide Number Placeholder 3">
            <a:extLst>
              <a:ext uri="{FF2B5EF4-FFF2-40B4-BE49-F238E27FC236}">
                <a16:creationId xmlns:a16="http://schemas.microsoft.com/office/drawing/2014/main" id="{4AE71B90-9B5B-2843-84DD-B9CCCC475E8A}"/>
              </a:ext>
            </a:extLst>
          </p:cNvPr>
          <p:cNvSpPr>
            <a:spLocks noGrp="1"/>
          </p:cNvSpPr>
          <p:nvPr>
            <p:ph type="sldNum" sz="quarter" idx="12"/>
          </p:nvPr>
        </p:nvSpPr>
        <p:spPr/>
        <p:txBody>
          <a:bodyPr/>
          <a:lstStyle/>
          <a:p>
            <a:fld id="{2F7CC612-E934-654C-9B83-98CA46B4174F}" type="slidenum">
              <a:rPr lang="en-US" smtClean="0"/>
              <a:t>10</a:t>
            </a:fld>
            <a:endParaRPr lang="en-US"/>
          </a:p>
        </p:txBody>
      </p:sp>
    </p:spTree>
    <p:extLst>
      <p:ext uri="{BB962C8B-B14F-4D97-AF65-F5344CB8AC3E}">
        <p14:creationId xmlns:p14="http://schemas.microsoft.com/office/powerpoint/2010/main" val="60789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0CF4-01B1-9647-BC16-FF888A06A1A3}"/>
              </a:ext>
            </a:extLst>
          </p:cNvPr>
          <p:cNvSpPr>
            <a:spLocks noGrp="1"/>
          </p:cNvSpPr>
          <p:nvPr>
            <p:ph type="title"/>
          </p:nvPr>
        </p:nvSpPr>
        <p:spPr>
          <a:xfrm>
            <a:off x="791680" y="2349925"/>
            <a:ext cx="3663941" cy="2456442"/>
          </a:xfrm>
        </p:spPr>
        <p:txBody>
          <a:bodyPr>
            <a:normAutofit/>
          </a:bodyPr>
          <a:lstStyle/>
          <a:p>
            <a:r>
              <a:rPr lang="en-US" dirty="0"/>
              <a:t>Essential Packages and Functions</a:t>
            </a:r>
          </a:p>
        </p:txBody>
      </p:sp>
      <p:sp>
        <p:nvSpPr>
          <p:cNvPr id="3" name="Content Placeholder 2">
            <a:extLst>
              <a:ext uri="{FF2B5EF4-FFF2-40B4-BE49-F238E27FC236}">
                <a16:creationId xmlns:a16="http://schemas.microsoft.com/office/drawing/2014/main" id="{5C1413BD-43EC-8B4D-BABB-7ABC11B81910}"/>
              </a:ext>
            </a:extLst>
          </p:cNvPr>
          <p:cNvSpPr>
            <a:spLocks noGrp="1"/>
          </p:cNvSpPr>
          <p:nvPr>
            <p:ph idx="1"/>
          </p:nvPr>
        </p:nvSpPr>
        <p:spPr/>
        <p:txBody>
          <a:bodyPr/>
          <a:lstStyle/>
          <a:p>
            <a:r>
              <a:rPr lang="en-US" dirty="0"/>
              <a:t>{</a:t>
            </a:r>
            <a:r>
              <a:rPr lang="en-US" dirty="0" err="1"/>
              <a:t>magrittr</a:t>
            </a:r>
            <a:r>
              <a:rPr lang="en-US" dirty="0"/>
              <a:t>}</a:t>
            </a:r>
          </a:p>
          <a:p>
            <a:pPr lvl="1"/>
            <a:r>
              <a:rPr lang="en-US" dirty="0"/>
              <a:t>Make the whole process easy</a:t>
            </a:r>
          </a:p>
          <a:p>
            <a:r>
              <a:rPr lang="en-US" dirty="0"/>
              <a:t>{</a:t>
            </a:r>
            <a:r>
              <a:rPr lang="en-US" dirty="0" err="1"/>
              <a:t>readxl</a:t>
            </a:r>
            <a:r>
              <a:rPr lang="en-US" dirty="0"/>
              <a:t>}/{</a:t>
            </a:r>
            <a:r>
              <a:rPr lang="en-US" dirty="0" err="1"/>
              <a:t>readr</a:t>
            </a:r>
            <a:r>
              <a:rPr lang="en-US" dirty="0"/>
              <a:t>}</a:t>
            </a:r>
          </a:p>
          <a:p>
            <a:pPr lvl="1"/>
            <a:r>
              <a:rPr lang="en-US" dirty="0"/>
              <a:t>Read-in data</a:t>
            </a:r>
          </a:p>
          <a:p>
            <a:r>
              <a:rPr lang="en-US" dirty="0"/>
              <a:t>{dplyr}</a:t>
            </a:r>
          </a:p>
          <a:p>
            <a:pPr lvl="1"/>
            <a:r>
              <a:rPr lang="en-US" dirty="0"/>
              <a:t>5 major verbs for data cleaning</a:t>
            </a:r>
          </a:p>
          <a:p>
            <a:r>
              <a:rPr lang="en-US" dirty="0"/>
              <a:t>{ggplot2}</a:t>
            </a:r>
          </a:p>
          <a:p>
            <a:pPr lvl="1"/>
            <a:r>
              <a:rPr lang="en-US" dirty="0"/>
              <a:t>Quick and easy plots</a:t>
            </a:r>
          </a:p>
        </p:txBody>
      </p:sp>
      <p:sp>
        <p:nvSpPr>
          <p:cNvPr id="4" name="Slide Number Placeholder 3">
            <a:extLst>
              <a:ext uri="{FF2B5EF4-FFF2-40B4-BE49-F238E27FC236}">
                <a16:creationId xmlns:a16="http://schemas.microsoft.com/office/drawing/2014/main" id="{187A9169-206A-6046-9DD3-E3AE4B11B46F}"/>
              </a:ext>
            </a:extLst>
          </p:cNvPr>
          <p:cNvSpPr>
            <a:spLocks noGrp="1"/>
          </p:cNvSpPr>
          <p:nvPr>
            <p:ph type="sldNum" sz="quarter" idx="12"/>
          </p:nvPr>
        </p:nvSpPr>
        <p:spPr/>
        <p:txBody>
          <a:bodyPr/>
          <a:lstStyle/>
          <a:p>
            <a:fld id="{2F7CC612-E934-654C-9B83-98CA46B4174F}" type="slidenum">
              <a:rPr lang="en-US" smtClean="0"/>
              <a:t>11</a:t>
            </a:fld>
            <a:endParaRPr lang="en-US"/>
          </a:p>
        </p:txBody>
      </p:sp>
    </p:spTree>
    <p:extLst>
      <p:ext uri="{BB962C8B-B14F-4D97-AF65-F5344CB8AC3E}">
        <p14:creationId xmlns:p14="http://schemas.microsoft.com/office/powerpoint/2010/main" val="17297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function writing in a continuous flow; reduce wrapping</a:t>
            </a:r>
          </a:p>
          <a:p>
            <a:pPr lvl="1"/>
            <a:r>
              <a:rPr lang="en-US" dirty="0"/>
              <a:t>No more: foo(foo(foo(foo(x)))))</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5" name="Slide Number Placeholder 4">
            <a:extLst>
              <a:ext uri="{FF2B5EF4-FFF2-40B4-BE49-F238E27FC236}">
                <a16:creationId xmlns:a16="http://schemas.microsoft.com/office/drawing/2014/main" id="{42055011-C89D-134F-B112-9D6975B9B07C}"/>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4535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3">
                                            <p:txEl>
                                              <p:pRg st="2" end="2"/>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5" name="Slide Number Placeholder 4">
            <a:extLst>
              <a:ext uri="{FF2B5EF4-FFF2-40B4-BE49-F238E27FC236}">
                <a16:creationId xmlns:a16="http://schemas.microsoft.com/office/drawing/2014/main" id="{003E39FF-5F36-3E4C-8F60-53517BACC1D5}"/>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42704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Improved syntax over base R data cleaning operations</a:t>
            </a:r>
          </a:p>
          <a:p>
            <a:r>
              <a:rPr lang="en-US" dirty="0"/>
              <a:t>Familiar syntax for SQL users</a:t>
            </a:r>
          </a:p>
          <a:p>
            <a:r>
              <a:rPr lang="en-US" dirty="0"/>
              <a:t>#1 package to learn, bar none</a:t>
            </a:r>
          </a:p>
        </p:txBody>
      </p:sp>
      <p:sp>
        <p:nvSpPr>
          <p:cNvPr id="5" name="Slide Number Placeholder 4">
            <a:extLst>
              <a:ext uri="{FF2B5EF4-FFF2-40B4-BE49-F238E27FC236}">
                <a16:creationId xmlns:a16="http://schemas.microsoft.com/office/drawing/2014/main" id="{A07B373A-0522-8446-B1AA-DBE2AB07E98B}"/>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357376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 no quotes needed</a:t>
            </a:r>
          </a:p>
          <a:p>
            <a:r>
              <a:rPr lang="en-US" dirty="0" err="1">
                <a:hlinkClick r:id="rId3"/>
              </a:rPr>
              <a:t>Tidyselect</a:t>
            </a:r>
            <a:r>
              <a:rPr lang="en-US" dirty="0">
                <a:hlinkClick r:id="rId3"/>
              </a:rPr>
              <a:t> Helpers</a:t>
            </a:r>
            <a:endParaRPr lang="en-US" dirty="0"/>
          </a:p>
          <a:p>
            <a:pPr lvl="1"/>
            <a:r>
              <a:rPr lang="en-US" dirty="0"/>
              <a:t>: for a range of variables</a:t>
            </a:r>
          </a:p>
          <a:p>
            <a:pPr lvl="1"/>
            <a:r>
              <a:rPr lang="en-US" dirty="0"/>
              <a:t>- to drop variables</a:t>
            </a:r>
          </a:p>
          <a:p>
            <a:pPr lvl="1"/>
            <a:r>
              <a:rPr lang="en-US" dirty="0"/>
              <a:t>Regex matching functions</a:t>
            </a:r>
          </a:p>
        </p:txBody>
      </p:sp>
      <p:sp>
        <p:nvSpPr>
          <p:cNvPr id="5" name="Slide Number Placeholder 4">
            <a:extLst>
              <a:ext uri="{FF2B5EF4-FFF2-40B4-BE49-F238E27FC236}">
                <a16:creationId xmlns:a16="http://schemas.microsoft.com/office/drawing/2014/main" id="{35E7F4F4-FC6B-0F49-838B-0071EC2981C9}"/>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39047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Arbitrarily create data filtering conditions</a:t>
            </a:r>
          </a:p>
          <a:p>
            <a:r>
              <a:rPr lang="en-US" dirty="0"/>
              <a:t>Generic function for cleaning normally down step-wise and verbose in base R</a:t>
            </a:r>
          </a:p>
          <a:p>
            <a:pPr lvl="1"/>
            <a:r>
              <a:rPr lang="en-US" dirty="0"/>
              <a:t>Base R: dataframe[var1 &gt; 1, ]</a:t>
            </a:r>
          </a:p>
          <a:p>
            <a:pPr lvl="1"/>
            <a:r>
              <a:rPr lang="en-US" dirty="0"/>
              <a:t>dataframe %&gt;% dplyr::filter(var1 &gt; 1)</a:t>
            </a:r>
          </a:p>
          <a:p>
            <a:r>
              <a:rPr lang="en-US" dirty="0"/>
              <a:t>Can accept any number of filtering arguments by separating with “,”</a:t>
            </a:r>
          </a:p>
          <a:p>
            <a:pPr lvl="1"/>
            <a:r>
              <a:rPr lang="en-US" dirty="0"/>
              <a:t>Also can use OR, |, operations</a:t>
            </a:r>
          </a:p>
        </p:txBody>
      </p:sp>
      <p:sp>
        <p:nvSpPr>
          <p:cNvPr id="5" name="Slide Number Placeholder 4">
            <a:extLst>
              <a:ext uri="{FF2B5EF4-FFF2-40B4-BE49-F238E27FC236}">
                <a16:creationId xmlns:a16="http://schemas.microsoft.com/office/drawing/2014/main" id="{0E86B4C3-48B7-AF47-95A4-E0B5559CC7BE}"/>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9868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dataframe </a:t>
            </a:r>
          </a:p>
          <a:p>
            <a:pPr lvl="1"/>
            <a:r>
              <a:rPr lang="en-US" dirty="0"/>
              <a:t>Do not need to pre-initialize the column like you would in base R</a:t>
            </a:r>
          </a:p>
          <a:p>
            <a:r>
              <a:rPr lang="en-US" dirty="0"/>
              <a:t>New column will automatically have N rows to match the dataframe</a:t>
            </a:r>
          </a:p>
          <a:p>
            <a:r>
              <a:rPr lang="en-US" dirty="0"/>
              <a:t>Essentially any operation or set of values is allowed</a:t>
            </a:r>
          </a:p>
          <a:p>
            <a:pPr lvl="1"/>
            <a:r>
              <a:rPr lang="en-US" dirty="0"/>
              <a:t>Ex: create a new column that is 2x an existing column</a:t>
            </a:r>
          </a:p>
        </p:txBody>
      </p:sp>
      <p:sp>
        <p:nvSpPr>
          <p:cNvPr id="5" name="Slide Number Placeholder 4">
            <a:extLst>
              <a:ext uri="{FF2B5EF4-FFF2-40B4-BE49-F238E27FC236}">
                <a16:creationId xmlns:a16="http://schemas.microsoft.com/office/drawing/2014/main" id="{F99399A0-0584-364D-9C2F-F571401A70C1}"/>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31799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{dplyr}:</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dplyr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5" name="Slide Number Placeholder 4">
            <a:extLst>
              <a:ext uri="{FF2B5EF4-FFF2-40B4-BE49-F238E27FC236}">
                <a16:creationId xmlns:a16="http://schemas.microsoft.com/office/drawing/2014/main" id="{156D9E10-8781-534B-A798-4B0633A437DD}"/>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42363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Sort data on given column(s)</a:t>
            </a:r>
          </a:p>
          <a:p>
            <a:r>
              <a:rPr lang="en-US" dirty="0"/>
              <a:t>Default ordering is ascending, but can specify descending with desc()</a:t>
            </a:r>
          </a:p>
          <a:p>
            <a:r>
              <a:rPr lang="en-US" dirty="0"/>
              <a:t>Affects how the dataframe looks when viewed</a:t>
            </a:r>
          </a:p>
          <a:p>
            <a:pPr lvl="1"/>
            <a:r>
              <a:rPr lang="en-US" dirty="0"/>
              <a:t>WARNING: will alter calculations depending on row position/number…(so don’t do this.)</a:t>
            </a:r>
          </a:p>
        </p:txBody>
      </p:sp>
      <p:sp>
        <p:nvSpPr>
          <p:cNvPr id="5" name="Slide Number Placeholder 4">
            <a:extLst>
              <a:ext uri="{FF2B5EF4-FFF2-40B4-BE49-F238E27FC236}">
                <a16:creationId xmlns:a16="http://schemas.microsoft.com/office/drawing/2014/main" id="{633A45C2-EFB4-2845-A709-4CA199100844}"/>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581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7CD9-7181-C843-B3C1-E8BEABB2DB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FBBE734A-02E4-C849-948F-07174BE553BB}"/>
              </a:ext>
            </a:extLst>
          </p:cNvPr>
          <p:cNvSpPr>
            <a:spLocks noGrp="1"/>
          </p:cNvSpPr>
          <p:nvPr>
            <p:ph idx="1"/>
          </p:nvPr>
        </p:nvSpPr>
        <p:spPr/>
        <p:txBody>
          <a:bodyPr/>
          <a:lstStyle/>
          <a:p>
            <a:r>
              <a:rPr lang="en-US" dirty="0"/>
              <a:t>Overview of the Tidyverse and its packages</a:t>
            </a:r>
          </a:p>
          <a:p>
            <a:r>
              <a:rPr lang="en-US" dirty="0"/>
              <a:t>Benefits of the Tidyverse</a:t>
            </a:r>
          </a:p>
          <a:p>
            <a:r>
              <a:rPr lang="en-US" dirty="0"/>
              <a:t>Tutorial demonstrating a Tidyverse workflow</a:t>
            </a:r>
          </a:p>
          <a:p>
            <a:endParaRPr lang="en-US" dirty="0"/>
          </a:p>
          <a:p>
            <a:endParaRPr lang="en-US" dirty="0"/>
          </a:p>
        </p:txBody>
      </p:sp>
      <p:sp>
        <p:nvSpPr>
          <p:cNvPr id="4" name="Slide Number Placeholder 3">
            <a:extLst>
              <a:ext uri="{FF2B5EF4-FFF2-40B4-BE49-F238E27FC236}">
                <a16:creationId xmlns:a16="http://schemas.microsoft.com/office/drawing/2014/main" id="{2F54B8C4-9D32-6740-B992-C370E5B0A959}"/>
              </a:ext>
            </a:extLst>
          </p:cNvPr>
          <p:cNvSpPr>
            <a:spLocks noGrp="1"/>
          </p:cNvSpPr>
          <p:nvPr>
            <p:ph type="sldNum" sz="quarter" idx="12"/>
          </p:nvPr>
        </p:nvSpPr>
        <p:spPr/>
        <p:txBody>
          <a:bodyPr/>
          <a:lstStyle/>
          <a:p>
            <a:fld id="{2F7CC612-E934-654C-9B83-98CA46B4174F}" type="slidenum">
              <a:rPr lang="en-US" smtClean="0"/>
              <a:t>2</a:t>
            </a:fld>
            <a:endParaRPr lang="en-US"/>
          </a:p>
        </p:txBody>
      </p:sp>
    </p:spTree>
    <p:extLst>
      <p:ext uri="{BB962C8B-B14F-4D97-AF65-F5344CB8AC3E}">
        <p14:creationId xmlns:p14="http://schemas.microsoft.com/office/powerpoint/2010/main" val="14001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summary results</a:t>
            </a:r>
          </a:p>
        </p:txBody>
      </p:sp>
      <p:sp>
        <p:nvSpPr>
          <p:cNvPr id="5" name="Slide Number Placeholder 4">
            <a:extLst>
              <a:ext uri="{FF2B5EF4-FFF2-40B4-BE49-F238E27FC236}">
                <a16:creationId xmlns:a16="http://schemas.microsoft.com/office/drawing/2014/main" id="{049C2B08-6F4B-7A48-AC1D-2189C00F158B}"/>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380835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{tidyverse}:</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5" name="Slide Number Placeholder 4">
            <a:extLst>
              <a:ext uri="{FF2B5EF4-FFF2-40B4-BE49-F238E27FC236}">
                <a16:creationId xmlns:a16="http://schemas.microsoft.com/office/drawing/2014/main" id="{BA15CB78-F282-0F45-B60E-AA0F39F3D362}"/>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1224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6B968-E711-C64B-BBEE-3797A02E7B25}"/>
              </a:ext>
            </a:extLst>
          </p:cNvPr>
          <p:cNvSpPr>
            <a:spLocks noGrp="1"/>
          </p:cNvSpPr>
          <p:nvPr>
            <p:ph type="sldNum" sz="quarter" idx="12"/>
          </p:nvPr>
        </p:nvSpPr>
        <p:spPr/>
        <p:txBody>
          <a:bodyPr/>
          <a:lstStyle/>
          <a:p>
            <a:fld id="{E6E5AD94-8CD5-9A4B-B9F7-1A29B6665B22}" type="slidenum">
              <a:rPr lang="en-US" smtClean="0"/>
              <a:t>22</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205DC45F-0315-D341-B9F6-31C2CFD96F3D}"/>
              </a:ext>
            </a:extLst>
          </p:cNvPr>
          <p:cNvPicPr>
            <a:picLocks noChangeAspect="1"/>
          </p:cNvPicPr>
          <p:nvPr/>
        </p:nvPicPr>
        <p:blipFill>
          <a:blip r:embed="rId3"/>
          <a:stretch>
            <a:fillRect/>
          </a:stretch>
        </p:blipFill>
        <p:spPr>
          <a:xfrm>
            <a:off x="1558462" y="0"/>
            <a:ext cx="9075075" cy="6858000"/>
          </a:xfrm>
          <a:prstGeom prst="rect">
            <a:avLst/>
          </a:prstGeom>
        </p:spPr>
      </p:pic>
      <p:sp>
        <p:nvSpPr>
          <p:cNvPr id="5" name="Rectangle 4">
            <a:extLst>
              <a:ext uri="{FF2B5EF4-FFF2-40B4-BE49-F238E27FC236}">
                <a16:creationId xmlns:a16="http://schemas.microsoft.com/office/drawing/2014/main" id="{3216B458-07DA-6C49-81C5-ED0FEAA1A015}"/>
              </a:ext>
            </a:extLst>
          </p:cNvPr>
          <p:cNvSpPr/>
          <p:nvPr/>
        </p:nvSpPr>
        <p:spPr>
          <a:xfrm>
            <a:off x="1695796" y="3790604"/>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56879-3743-F74A-9C25-4D0187EEA971}"/>
              </a:ext>
            </a:extLst>
          </p:cNvPr>
          <p:cNvSpPr/>
          <p:nvPr/>
        </p:nvSpPr>
        <p:spPr>
          <a:xfrm>
            <a:off x="1712422" y="3807229"/>
            <a:ext cx="1645920" cy="182880"/>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F16005-0147-174D-8AF8-354D1DCE8791}"/>
              </a:ext>
            </a:extLst>
          </p:cNvPr>
          <p:cNvSpPr/>
          <p:nvPr/>
        </p:nvSpPr>
        <p:spPr>
          <a:xfrm>
            <a:off x="1712422" y="6363393"/>
            <a:ext cx="1762298" cy="203662"/>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C3FD4-709C-8044-ACD7-96F20E510651}"/>
              </a:ext>
            </a:extLst>
          </p:cNvPr>
          <p:cNvSpPr/>
          <p:nvPr/>
        </p:nvSpPr>
        <p:spPr>
          <a:xfrm>
            <a:off x="2194560" y="0"/>
            <a:ext cx="3541222" cy="44888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77959B-247E-6243-B35E-FAEE1E152C36}"/>
              </a:ext>
            </a:extLst>
          </p:cNvPr>
          <p:cNvSpPr/>
          <p:nvPr/>
        </p:nvSpPr>
        <p:spPr>
          <a:xfrm>
            <a:off x="2177934" y="781396"/>
            <a:ext cx="4588625" cy="307571"/>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731A9D-C2A1-984F-9528-828F6DF5BD6F}"/>
              </a:ext>
            </a:extLst>
          </p:cNvPr>
          <p:cNvSpPr/>
          <p:nvPr/>
        </p:nvSpPr>
        <p:spPr>
          <a:xfrm>
            <a:off x="1911927" y="3990109"/>
            <a:ext cx="7015942" cy="199506"/>
          </a:xfrm>
          <a:prstGeom prst="rect">
            <a:avLst/>
          </a:prstGeom>
          <a:solidFill>
            <a:schemeClr val="tx2">
              <a:lumMod val="75000"/>
              <a:alpha val="1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5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D9010E-89D3-9F4B-A183-B5632820AF43}"/>
              </a:ext>
            </a:extLst>
          </p:cNvPr>
          <p:cNvSpPr>
            <a:spLocks noGrp="1"/>
          </p:cNvSpPr>
          <p:nvPr>
            <p:ph type="sldNum" sz="quarter" idx="12"/>
          </p:nvPr>
        </p:nvSpPr>
        <p:spPr/>
        <p:txBody>
          <a:bodyPr/>
          <a:lstStyle/>
          <a:p>
            <a:fld id="{E6E5AD94-8CD5-9A4B-B9F7-1A29B6665B22}"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E350E92A-5E33-7A4B-AC7D-E1146D39C779}"/>
              </a:ext>
            </a:extLst>
          </p:cNvPr>
          <p:cNvPicPr>
            <a:picLocks noChangeAspect="1"/>
          </p:cNvPicPr>
          <p:nvPr/>
        </p:nvPicPr>
        <p:blipFill>
          <a:blip r:embed="rId2"/>
          <a:stretch>
            <a:fillRect/>
          </a:stretch>
        </p:blipFill>
        <p:spPr>
          <a:xfrm>
            <a:off x="1085850" y="0"/>
            <a:ext cx="10020300" cy="6858000"/>
          </a:xfrm>
          <a:prstGeom prst="rect">
            <a:avLst/>
          </a:prstGeom>
        </p:spPr>
      </p:pic>
      <p:sp>
        <p:nvSpPr>
          <p:cNvPr id="5" name="Rectangle 4">
            <a:extLst>
              <a:ext uri="{FF2B5EF4-FFF2-40B4-BE49-F238E27FC236}">
                <a16:creationId xmlns:a16="http://schemas.microsoft.com/office/drawing/2014/main" id="{BD1045DA-A47D-5E46-84F9-6B94C6AC40D4}"/>
              </a:ext>
            </a:extLst>
          </p:cNvPr>
          <p:cNvSpPr/>
          <p:nvPr/>
        </p:nvSpPr>
        <p:spPr>
          <a:xfrm>
            <a:off x="1085850" y="3707477"/>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B5972B-C954-034F-9288-D7D4DD0CF5F8}"/>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E2B87-AAC0-DB46-BCD2-543EF166B8BD}"/>
              </a:ext>
            </a:extLst>
          </p:cNvPr>
          <p:cNvSpPr/>
          <p:nvPr/>
        </p:nvSpPr>
        <p:spPr>
          <a:xfrm>
            <a:off x="1878676" y="403166"/>
            <a:ext cx="2128059" cy="27847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034E84-86B0-3047-B7E0-EFA0EE5AF37F}"/>
              </a:ext>
            </a:extLst>
          </p:cNvPr>
          <p:cNvSpPr/>
          <p:nvPr/>
        </p:nvSpPr>
        <p:spPr>
          <a:xfrm>
            <a:off x="6749935" y="199505"/>
            <a:ext cx="415636" cy="203661"/>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5D55E-8001-5541-BEE8-D61CA86E6E5C}"/>
              </a:ext>
            </a:extLst>
          </p:cNvPr>
          <p:cNvSpPr>
            <a:spLocks noGrp="1"/>
          </p:cNvSpPr>
          <p:nvPr>
            <p:ph type="sldNum" sz="quarter" idx="12"/>
          </p:nvPr>
        </p:nvSpPr>
        <p:spPr/>
        <p:txBody>
          <a:bodyPr/>
          <a:lstStyle/>
          <a:p>
            <a:fld id="{E6E5AD94-8CD5-9A4B-B9F7-1A29B6665B22}" type="slidenum">
              <a:rPr lang="en-US" smtClean="0"/>
              <a:t>24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34F1BFDF-2B0F-914B-A832-E965E775B5A7}"/>
              </a:ext>
            </a:extLst>
          </p:cNvPr>
          <p:cNvPicPr>
            <a:picLocks noChangeAspect="1"/>
          </p:cNvPicPr>
          <p:nvPr/>
        </p:nvPicPr>
        <p:blipFill>
          <a:blip r:embed="rId2"/>
          <a:stretch>
            <a:fillRect/>
          </a:stretch>
        </p:blipFill>
        <p:spPr>
          <a:xfrm>
            <a:off x="1138106" y="0"/>
            <a:ext cx="9915787" cy="6858000"/>
          </a:xfrm>
          <a:prstGeom prst="rect">
            <a:avLst/>
          </a:prstGeom>
        </p:spPr>
      </p:pic>
      <p:sp>
        <p:nvSpPr>
          <p:cNvPr id="6" name="Rectangle 5">
            <a:extLst>
              <a:ext uri="{FF2B5EF4-FFF2-40B4-BE49-F238E27FC236}">
                <a16:creationId xmlns:a16="http://schemas.microsoft.com/office/drawing/2014/main" id="{AA584B9B-44B5-4A42-A5E8-CDB559F6FB07}"/>
              </a:ext>
            </a:extLst>
          </p:cNvPr>
          <p:cNvSpPr/>
          <p:nvPr/>
        </p:nvSpPr>
        <p:spPr>
          <a:xfrm>
            <a:off x="1928552" y="640080"/>
            <a:ext cx="3108961" cy="32004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E178DE-4D1A-7847-9EFC-92B8DAF45F1D}"/>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9028D-F8A6-BC40-B330-19EE33E1F8FE}"/>
              </a:ext>
            </a:extLst>
          </p:cNvPr>
          <p:cNvSpPr>
            <a:spLocks noGrp="1"/>
          </p:cNvSpPr>
          <p:nvPr>
            <p:ph type="sldNum" sz="quarter" idx="12"/>
          </p:nvPr>
        </p:nvSpPr>
        <p:spPr/>
        <p:txBody>
          <a:bodyPr/>
          <a:lstStyle/>
          <a:p>
            <a:fld id="{E6E5AD94-8CD5-9A4B-B9F7-1A29B6665B22}"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0AA854DB-B7B1-A74E-8BF7-9E85714D844A}"/>
              </a:ext>
            </a:extLst>
          </p:cNvPr>
          <p:cNvPicPr>
            <a:picLocks noChangeAspect="1"/>
          </p:cNvPicPr>
          <p:nvPr/>
        </p:nvPicPr>
        <p:blipFill>
          <a:blip r:embed="rId2"/>
          <a:stretch>
            <a:fillRect/>
          </a:stretch>
        </p:blipFill>
        <p:spPr>
          <a:xfrm>
            <a:off x="1119845" y="0"/>
            <a:ext cx="9952309" cy="6858000"/>
          </a:xfrm>
          <a:prstGeom prst="rect">
            <a:avLst/>
          </a:prstGeom>
        </p:spPr>
      </p:pic>
      <p:sp>
        <p:nvSpPr>
          <p:cNvPr id="5" name="Rectangle 4">
            <a:extLst>
              <a:ext uri="{FF2B5EF4-FFF2-40B4-BE49-F238E27FC236}">
                <a16:creationId xmlns:a16="http://schemas.microsoft.com/office/drawing/2014/main" id="{6B20426B-7731-3346-9FB2-107D7F34C68E}"/>
              </a:ext>
            </a:extLst>
          </p:cNvPr>
          <p:cNvSpPr/>
          <p:nvPr/>
        </p:nvSpPr>
        <p:spPr>
          <a:xfrm>
            <a:off x="1945178" y="831272"/>
            <a:ext cx="5552902" cy="31172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217A00-1079-DB48-A802-0FAC8DA421B3}"/>
              </a:ext>
            </a:extLst>
          </p:cNvPr>
          <p:cNvSpPr/>
          <p:nvPr/>
        </p:nvSpPr>
        <p:spPr>
          <a:xfrm>
            <a:off x="7996844" y="3707477"/>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C6414-BA6E-4349-974F-AB825BBB83FC}"/>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8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8221AE90-2025-6E45-9306-B656B7242594}"/>
              </a:ext>
            </a:extLst>
          </p:cNvPr>
          <p:cNvPicPr>
            <a:picLocks noChangeAspect="1"/>
          </p:cNvPicPr>
          <p:nvPr/>
        </p:nvPicPr>
        <p:blipFill>
          <a:blip r:embed="rId3"/>
          <a:stretch>
            <a:fillRect/>
          </a:stretch>
        </p:blipFill>
        <p:spPr>
          <a:xfrm>
            <a:off x="1131814" y="0"/>
            <a:ext cx="9928371" cy="6858000"/>
          </a:xfrm>
          <a:prstGeom prst="rect">
            <a:avLst/>
          </a:prstGeom>
        </p:spPr>
      </p:pic>
      <p:sp>
        <p:nvSpPr>
          <p:cNvPr id="2" name="Slide Number Placeholder 1">
            <a:extLst>
              <a:ext uri="{FF2B5EF4-FFF2-40B4-BE49-F238E27FC236}">
                <a16:creationId xmlns:a16="http://schemas.microsoft.com/office/drawing/2014/main" id="{6BB8568C-7928-8F49-93A9-4ABD9D4E1E02}"/>
              </a:ext>
            </a:extLst>
          </p:cNvPr>
          <p:cNvSpPr>
            <a:spLocks noGrp="1"/>
          </p:cNvSpPr>
          <p:nvPr>
            <p:ph type="sldNum" sz="quarter" idx="12"/>
          </p:nvPr>
        </p:nvSpPr>
        <p:spPr/>
        <p:txBody>
          <a:bodyPr/>
          <a:lstStyle/>
          <a:p>
            <a:fld id="{E6E5AD94-8CD5-9A4B-B9F7-1A29B6665B22}" type="slidenum">
              <a:rPr lang="en-US" smtClean="0"/>
              <a:t>26</a:t>
            </a:fld>
            <a:endParaRPr lang="en-US"/>
          </a:p>
        </p:txBody>
      </p:sp>
      <p:sp>
        <p:nvSpPr>
          <p:cNvPr id="5" name="Rectangle 4">
            <a:extLst>
              <a:ext uri="{FF2B5EF4-FFF2-40B4-BE49-F238E27FC236}">
                <a16:creationId xmlns:a16="http://schemas.microsoft.com/office/drawing/2014/main" id="{6543FD1E-DD50-4D41-AB67-17C90E11310F}"/>
              </a:ext>
            </a:extLst>
          </p:cNvPr>
          <p:cNvSpPr/>
          <p:nvPr/>
        </p:nvSpPr>
        <p:spPr>
          <a:xfrm>
            <a:off x="1928553" y="1047404"/>
            <a:ext cx="2942705" cy="278475"/>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3B94-F330-4A46-9791-B1C1D1452DA5}"/>
              </a:ext>
            </a:extLst>
          </p:cNvPr>
          <p:cNvSpPr/>
          <p:nvPr/>
        </p:nvSpPr>
        <p:spPr>
          <a:xfrm>
            <a:off x="3050770" y="3657601"/>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6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8EAE3-BBAB-CE4B-987A-08E01C722D9B}"/>
              </a:ext>
            </a:extLst>
          </p:cNvPr>
          <p:cNvSpPr>
            <a:spLocks noGrp="1"/>
          </p:cNvSpPr>
          <p:nvPr>
            <p:ph type="sldNum" sz="quarter" idx="12"/>
          </p:nvPr>
        </p:nvSpPr>
        <p:spPr/>
        <p:txBody>
          <a:bodyPr/>
          <a:lstStyle/>
          <a:p>
            <a:fld id="{E6E5AD94-8CD5-9A4B-B9F7-1A29B6665B22}" type="slidenum">
              <a:rPr lang="en-US" smtClean="0"/>
              <a:t>27</a:t>
            </a:fld>
            <a:endParaRPr lang="en-US"/>
          </a:p>
        </p:txBody>
      </p:sp>
      <p:pic>
        <p:nvPicPr>
          <p:cNvPr id="4" name="Picture 3" descr="A screenshot of a cell phone&#10;&#10;Description automatically generated">
            <a:extLst>
              <a:ext uri="{FF2B5EF4-FFF2-40B4-BE49-F238E27FC236}">
                <a16:creationId xmlns:a16="http://schemas.microsoft.com/office/drawing/2014/main" id="{9F868E1D-7F01-B343-9379-09EF3E182155}"/>
              </a:ext>
            </a:extLst>
          </p:cNvPr>
          <p:cNvPicPr>
            <a:picLocks noChangeAspect="1"/>
          </p:cNvPicPr>
          <p:nvPr/>
        </p:nvPicPr>
        <p:blipFill>
          <a:blip r:embed="rId3"/>
          <a:stretch>
            <a:fillRect/>
          </a:stretch>
        </p:blipFill>
        <p:spPr>
          <a:xfrm>
            <a:off x="1116386" y="0"/>
            <a:ext cx="9959228" cy="6858000"/>
          </a:xfrm>
          <a:prstGeom prst="rect">
            <a:avLst/>
          </a:prstGeom>
        </p:spPr>
      </p:pic>
      <p:sp>
        <p:nvSpPr>
          <p:cNvPr id="5" name="Rectangle 4">
            <a:extLst>
              <a:ext uri="{FF2B5EF4-FFF2-40B4-BE49-F238E27FC236}">
                <a16:creationId xmlns:a16="http://schemas.microsoft.com/office/drawing/2014/main" id="{B6F8D500-690F-CB47-A9BC-27444D827B9E}"/>
              </a:ext>
            </a:extLst>
          </p:cNvPr>
          <p:cNvSpPr/>
          <p:nvPr/>
        </p:nvSpPr>
        <p:spPr>
          <a:xfrm>
            <a:off x="1911929" y="1263535"/>
            <a:ext cx="1695796" cy="315883"/>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B14E50E-7CA0-AD40-92FD-F1DB5C719B05}"/>
              </a:ext>
            </a:extLst>
          </p:cNvPr>
          <p:cNvSpPr/>
          <p:nvPr/>
        </p:nvSpPr>
        <p:spPr>
          <a:xfrm>
            <a:off x="6046123" y="3923607"/>
            <a:ext cx="49877" cy="239406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7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977DF1-985B-AB40-9938-3121198D451E}"/>
              </a:ext>
            </a:extLst>
          </p:cNvPr>
          <p:cNvSpPr>
            <a:spLocks noGrp="1"/>
          </p:cNvSpPr>
          <p:nvPr>
            <p:ph type="sldNum" sz="quarter" idx="12"/>
          </p:nvPr>
        </p:nvSpPr>
        <p:spPr/>
        <p:txBody>
          <a:bodyPr/>
          <a:lstStyle/>
          <a:p>
            <a:fld id="{E6E5AD94-8CD5-9A4B-B9F7-1A29B6665B22}" type="slidenum">
              <a:rPr lang="en-US" smtClean="0"/>
              <a:t>28</a:t>
            </a:fld>
            <a:endParaRPr lang="en-US"/>
          </a:p>
        </p:txBody>
      </p:sp>
      <p:pic>
        <p:nvPicPr>
          <p:cNvPr id="4" name="Picture 3" descr="A screenshot of a cell phone&#10;&#10;Description automatically generated">
            <a:extLst>
              <a:ext uri="{FF2B5EF4-FFF2-40B4-BE49-F238E27FC236}">
                <a16:creationId xmlns:a16="http://schemas.microsoft.com/office/drawing/2014/main" id="{986AAACA-71E0-E045-84CE-1E42D2F9B585}"/>
              </a:ext>
            </a:extLst>
          </p:cNvPr>
          <p:cNvPicPr>
            <a:picLocks noChangeAspect="1"/>
          </p:cNvPicPr>
          <p:nvPr/>
        </p:nvPicPr>
        <p:blipFill>
          <a:blip r:embed="rId2"/>
          <a:stretch>
            <a:fillRect/>
          </a:stretch>
        </p:blipFill>
        <p:spPr>
          <a:xfrm>
            <a:off x="1098011" y="0"/>
            <a:ext cx="9995978" cy="6858000"/>
          </a:xfrm>
          <a:prstGeom prst="rect">
            <a:avLst/>
          </a:prstGeom>
        </p:spPr>
      </p:pic>
      <p:sp>
        <p:nvSpPr>
          <p:cNvPr id="5" name="Rectangle 4">
            <a:extLst>
              <a:ext uri="{FF2B5EF4-FFF2-40B4-BE49-F238E27FC236}">
                <a16:creationId xmlns:a16="http://schemas.microsoft.com/office/drawing/2014/main" id="{8E5321EE-E95E-ED49-9889-25B3DEAC67C0}"/>
              </a:ext>
            </a:extLst>
          </p:cNvPr>
          <p:cNvSpPr/>
          <p:nvPr/>
        </p:nvSpPr>
        <p:spPr>
          <a:xfrm>
            <a:off x="1911929" y="1446416"/>
            <a:ext cx="4588624" cy="299258"/>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B72F0A-3471-A348-A5B9-FE11D10DEB3F}"/>
              </a:ext>
            </a:extLst>
          </p:cNvPr>
          <p:cNvSpPr/>
          <p:nvPr/>
        </p:nvSpPr>
        <p:spPr>
          <a:xfrm>
            <a:off x="1230285" y="5652655"/>
            <a:ext cx="1762298" cy="881149"/>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0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A5AA3D-8394-1F41-B9B4-F788F50363AC}"/>
              </a:ext>
            </a:extLst>
          </p:cNvPr>
          <p:cNvSpPr>
            <a:spLocks noGrp="1"/>
          </p:cNvSpPr>
          <p:nvPr>
            <p:ph type="sldNum" sz="quarter" idx="12"/>
          </p:nvPr>
        </p:nvSpPr>
        <p:spPr/>
        <p:txBody>
          <a:bodyPr/>
          <a:lstStyle/>
          <a:p>
            <a:fld id="{E6E5AD94-8CD5-9A4B-B9F7-1A29B6665B22}" type="slidenum">
              <a:rPr lang="en-US" smtClean="0"/>
              <a:t>29</a:t>
            </a:fld>
            <a:endParaRPr lang="en-US"/>
          </a:p>
        </p:txBody>
      </p:sp>
      <p:pic>
        <p:nvPicPr>
          <p:cNvPr id="4" name="Picture 3" descr="A screenshot of a cell phone&#10;&#10;Description automatically generated">
            <a:extLst>
              <a:ext uri="{FF2B5EF4-FFF2-40B4-BE49-F238E27FC236}">
                <a16:creationId xmlns:a16="http://schemas.microsoft.com/office/drawing/2014/main" id="{3C023ABB-500C-714E-B3A5-18BDC841BD78}"/>
              </a:ext>
            </a:extLst>
          </p:cNvPr>
          <p:cNvPicPr>
            <a:picLocks noChangeAspect="1"/>
          </p:cNvPicPr>
          <p:nvPr/>
        </p:nvPicPr>
        <p:blipFill>
          <a:blip r:embed="rId3"/>
          <a:stretch>
            <a:fillRect/>
          </a:stretch>
        </p:blipFill>
        <p:spPr>
          <a:xfrm>
            <a:off x="1122689" y="0"/>
            <a:ext cx="9946621" cy="6858000"/>
          </a:xfrm>
          <a:prstGeom prst="rect">
            <a:avLst/>
          </a:prstGeom>
        </p:spPr>
      </p:pic>
      <p:sp>
        <p:nvSpPr>
          <p:cNvPr id="5" name="Rectangle 4">
            <a:extLst>
              <a:ext uri="{FF2B5EF4-FFF2-40B4-BE49-F238E27FC236}">
                <a16:creationId xmlns:a16="http://schemas.microsoft.com/office/drawing/2014/main" id="{F486659A-A385-A943-995C-2A40B341E666}"/>
              </a:ext>
            </a:extLst>
          </p:cNvPr>
          <p:cNvSpPr/>
          <p:nvPr/>
        </p:nvSpPr>
        <p:spPr>
          <a:xfrm>
            <a:off x="1995056" y="1479668"/>
            <a:ext cx="1496289" cy="28263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D659E8-6FC8-B642-99DD-2BD142FA6785}"/>
              </a:ext>
            </a:extLst>
          </p:cNvPr>
          <p:cNvSpPr/>
          <p:nvPr/>
        </p:nvSpPr>
        <p:spPr>
          <a:xfrm>
            <a:off x="1246909" y="5212079"/>
            <a:ext cx="2244436" cy="1288474"/>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8FC-3473-1649-A589-F8FCD22AE7FE}"/>
              </a:ext>
            </a:extLst>
          </p:cNvPr>
          <p:cNvSpPr>
            <a:spLocks noGrp="1"/>
          </p:cNvSpPr>
          <p:nvPr>
            <p:ph type="title"/>
          </p:nvPr>
        </p:nvSpPr>
        <p:spPr/>
        <p:txBody>
          <a:bodyPr/>
          <a:lstStyle/>
          <a:p>
            <a:r>
              <a:rPr lang="en-US" dirty="0"/>
              <a:t>What is the Tidyverse?</a:t>
            </a:r>
          </a:p>
        </p:txBody>
      </p:sp>
      <p:sp>
        <p:nvSpPr>
          <p:cNvPr id="3" name="Content Placeholder 2">
            <a:extLst>
              <a:ext uri="{FF2B5EF4-FFF2-40B4-BE49-F238E27FC236}">
                <a16:creationId xmlns:a16="http://schemas.microsoft.com/office/drawing/2014/main" id="{975AC75B-E96B-CF4E-B6C6-D99F60C2749E}"/>
              </a:ext>
            </a:extLst>
          </p:cNvPr>
          <p:cNvSpPr>
            <a:spLocks noGrp="1"/>
          </p:cNvSpPr>
          <p:nvPr>
            <p:ph idx="1"/>
          </p:nvPr>
        </p:nvSpPr>
        <p:spPr/>
        <p:txBody>
          <a:bodyPr/>
          <a:lstStyle/>
          <a:p>
            <a:r>
              <a:rPr lang="en-US" dirty="0"/>
              <a:t>Collection of data reading, writing, cleaning, manipulation, and workflow packages designed for data science</a:t>
            </a:r>
          </a:p>
          <a:p>
            <a:r>
              <a:rPr lang="en-US" dirty="0"/>
              <a:t>Authored and maintained by RStudio</a:t>
            </a:r>
          </a:p>
          <a:p>
            <a:pPr lvl="1"/>
            <a:r>
              <a:rPr lang="en-US" dirty="0"/>
              <a:t>Jim Hester, </a:t>
            </a:r>
            <a:r>
              <a:rPr lang="en-US" dirty="0" err="1"/>
              <a:t>Yihui</a:t>
            </a:r>
            <a:r>
              <a:rPr lang="en-US" dirty="0"/>
              <a:t> </a:t>
            </a:r>
            <a:r>
              <a:rPr lang="en-US" dirty="0" err="1"/>
              <a:t>Xie</a:t>
            </a:r>
            <a:r>
              <a:rPr lang="en-US" dirty="0"/>
              <a:t>, Jenny Bryan, Hadley Wickham, many more</a:t>
            </a:r>
          </a:p>
          <a:p>
            <a:r>
              <a:rPr lang="en-US" dirty="0"/>
              <a:t>Designed to be cohesive and </a:t>
            </a:r>
            <a:r>
              <a:rPr lang="en-US" dirty="0" err="1"/>
              <a:t>interfunctional</a:t>
            </a:r>
            <a:endParaRPr lang="en-US" dirty="0"/>
          </a:p>
        </p:txBody>
      </p:sp>
      <p:sp>
        <p:nvSpPr>
          <p:cNvPr id="4" name="Slide Number Placeholder 3">
            <a:extLst>
              <a:ext uri="{FF2B5EF4-FFF2-40B4-BE49-F238E27FC236}">
                <a16:creationId xmlns:a16="http://schemas.microsoft.com/office/drawing/2014/main" id="{3E038EAA-EC27-B642-855F-100F22E3432A}"/>
              </a:ext>
            </a:extLst>
          </p:cNvPr>
          <p:cNvSpPr>
            <a:spLocks noGrp="1"/>
          </p:cNvSpPr>
          <p:nvPr>
            <p:ph type="sldNum" sz="quarter" idx="12"/>
          </p:nvPr>
        </p:nvSpPr>
        <p:spPr/>
        <p:txBody>
          <a:bodyPr/>
          <a:lstStyle/>
          <a:p>
            <a:fld id="{2F7CC612-E934-654C-9B83-98CA46B4174F}" type="slidenum">
              <a:rPr lang="en-US" smtClean="0"/>
              <a:t>3</a:t>
            </a:fld>
            <a:endParaRPr lang="en-US"/>
          </a:p>
        </p:txBody>
      </p:sp>
    </p:spTree>
    <p:extLst>
      <p:ext uri="{BB962C8B-B14F-4D97-AF65-F5344CB8AC3E}">
        <p14:creationId xmlns:p14="http://schemas.microsoft.com/office/powerpoint/2010/main" val="31557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997528"/>
            <a:ext cx="6616931" cy="584775"/>
          </a:xfrm>
          <a:prstGeom prst="rect">
            <a:avLst/>
          </a:prstGeom>
          <a:noFill/>
        </p:spPr>
        <p:txBody>
          <a:bodyPr wrap="square" rtlCol="0">
            <a:spAutoFit/>
          </a:bodyPr>
          <a:lstStyle/>
          <a:p>
            <a:pPr algn="ctr"/>
            <a:r>
              <a:rPr lang="en-US" sz="3200" dirty="0"/>
              <a:t>Without piping…</a:t>
            </a:r>
          </a:p>
        </p:txBody>
      </p:sp>
      <p:pic>
        <p:nvPicPr>
          <p:cNvPr id="6" name="Picture 5">
            <a:extLst>
              <a:ext uri="{FF2B5EF4-FFF2-40B4-BE49-F238E27FC236}">
                <a16:creationId xmlns:a16="http://schemas.microsoft.com/office/drawing/2014/main" id="{068ED954-BD17-F64E-B2E8-6135A72D363B}"/>
              </a:ext>
            </a:extLst>
          </p:cNvPr>
          <p:cNvPicPr>
            <a:picLocks noChangeAspect="1"/>
          </p:cNvPicPr>
          <p:nvPr/>
        </p:nvPicPr>
        <p:blipFill>
          <a:blip r:embed="rId2"/>
          <a:stretch>
            <a:fillRect/>
          </a:stretch>
        </p:blipFill>
        <p:spPr>
          <a:xfrm>
            <a:off x="534067" y="2593572"/>
            <a:ext cx="11123865" cy="1589058"/>
          </a:xfrm>
          <a:prstGeom prst="rect">
            <a:avLst/>
          </a:prstGeom>
        </p:spPr>
      </p:pic>
    </p:spTree>
    <p:extLst>
      <p:ext uri="{BB962C8B-B14F-4D97-AF65-F5344CB8AC3E}">
        <p14:creationId xmlns:p14="http://schemas.microsoft.com/office/powerpoint/2010/main" val="35552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31</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Taste of {ggplot2}</a:t>
            </a:r>
          </a:p>
        </p:txBody>
      </p:sp>
      <p:pic>
        <p:nvPicPr>
          <p:cNvPr id="5" name="Picture 4" descr="A screenshot of a cell phone&#10;&#10;Description automatically generated">
            <a:extLst>
              <a:ext uri="{FF2B5EF4-FFF2-40B4-BE49-F238E27FC236}">
                <a16:creationId xmlns:a16="http://schemas.microsoft.com/office/drawing/2014/main" id="{670A6A01-0A65-1C48-8725-8DC5CAB9EC35}"/>
              </a:ext>
            </a:extLst>
          </p:cNvPr>
          <p:cNvPicPr>
            <a:picLocks noChangeAspect="1"/>
          </p:cNvPicPr>
          <p:nvPr/>
        </p:nvPicPr>
        <p:blipFill>
          <a:blip r:embed="rId2"/>
          <a:stretch>
            <a:fillRect/>
          </a:stretch>
        </p:blipFill>
        <p:spPr>
          <a:xfrm>
            <a:off x="0" y="2959331"/>
            <a:ext cx="8619271" cy="1763789"/>
          </a:xfrm>
          <a:prstGeom prst="rect">
            <a:avLst/>
          </a:prstGeom>
        </p:spPr>
      </p:pic>
      <p:pic>
        <p:nvPicPr>
          <p:cNvPr id="8" name="Picture 7" descr="A picture containing table, different, air, group&#10;&#10;Description automatically generated">
            <a:extLst>
              <a:ext uri="{FF2B5EF4-FFF2-40B4-BE49-F238E27FC236}">
                <a16:creationId xmlns:a16="http://schemas.microsoft.com/office/drawing/2014/main" id="{7C2C64EC-18B0-7446-950A-E272B9C4F0EB}"/>
              </a:ext>
            </a:extLst>
          </p:cNvPr>
          <p:cNvPicPr>
            <a:picLocks noChangeAspect="1"/>
          </p:cNvPicPr>
          <p:nvPr/>
        </p:nvPicPr>
        <p:blipFill>
          <a:blip r:embed="rId3"/>
          <a:stretch>
            <a:fillRect/>
          </a:stretch>
        </p:blipFill>
        <p:spPr>
          <a:xfrm>
            <a:off x="6007100" y="1356417"/>
            <a:ext cx="6184900" cy="5384800"/>
          </a:xfrm>
          <a:prstGeom prst="rect">
            <a:avLst/>
          </a:prstGeom>
        </p:spPr>
      </p:pic>
      <p:sp>
        <p:nvSpPr>
          <p:cNvPr id="9" name="Rectangle 8">
            <a:extLst>
              <a:ext uri="{FF2B5EF4-FFF2-40B4-BE49-F238E27FC236}">
                <a16:creationId xmlns:a16="http://schemas.microsoft.com/office/drawing/2014/main" id="{7A3564E1-1DD3-4B43-AE00-6AB3E717A26C}"/>
              </a:ext>
            </a:extLst>
          </p:cNvPr>
          <p:cNvSpPr/>
          <p:nvPr/>
        </p:nvSpPr>
        <p:spPr>
          <a:xfrm>
            <a:off x="631767" y="3956858"/>
            <a:ext cx="4006735" cy="766262"/>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B9916D0-1929-F943-BDD7-D8BE13F0E788}"/>
              </a:ext>
            </a:extLst>
          </p:cNvPr>
          <p:cNvPicPr>
            <a:picLocks noChangeAspect="1"/>
          </p:cNvPicPr>
          <p:nvPr/>
        </p:nvPicPr>
        <p:blipFill>
          <a:blip r:embed="rId2"/>
          <a:stretch>
            <a:fillRect/>
          </a:stretch>
        </p:blipFill>
        <p:spPr>
          <a:xfrm>
            <a:off x="133004" y="2989158"/>
            <a:ext cx="8096596" cy="1842528"/>
          </a:xfrm>
          <a:prstGeom prst="rect">
            <a:avLst/>
          </a:prstGeom>
        </p:spPr>
      </p:pic>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32</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Taste of {ggplot2}</a:t>
            </a:r>
          </a:p>
        </p:txBody>
      </p:sp>
      <p:sp>
        <p:nvSpPr>
          <p:cNvPr id="9" name="Rectangle 8">
            <a:extLst>
              <a:ext uri="{FF2B5EF4-FFF2-40B4-BE49-F238E27FC236}">
                <a16:creationId xmlns:a16="http://schemas.microsoft.com/office/drawing/2014/main" id="{7A3564E1-1DD3-4B43-AE00-6AB3E717A26C}"/>
              </a:ext>
            </a:extLst>
          </p:cNvPr>
          <p:cNvSpPr/>
          <p:nvPr/>
        </p:nvSpPr>
        <p:spPr>
          <a:xfrm>
            <a:off x="548641" y="4621875"/>
            <a:ext cx="1263534" cy="209811"/>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ifferent, group, clock&#10;&#10;Description automatically generated">
            <a:extLst>
              <a:ext uri="{FF2B5EF4-FFF2-40B4-BE49-F238E27FC236}">
                <a16:creationId xmlns:a16="http://schemas.microsoft.com/office/drawing/2014/main" id="{6CACB551-5AD3-A94B-8D88-4E34C03CEF86}"/>
              </a:ext>
            </a:extLst>
          </p:cNvPr>
          <p:cNvPicPr>
            <a:picLocks noChangeAspect="1"/>
          </p:cNvPicPr>
          <p:nvPr/>
        </p:nvPicPr>
        <p:blipFill>
          <a:blip r:embed="rId3"/>
          <a:stretch>
            <a:fillRect/>
          </a:stretch>
        </p:blipFill>
        <p:spPr>
          <a:xfrm>
            <a:off x="6007100" y="1309082"/>
            <a:ext cx="6184900" cy="5384800"/>
          </a:xfrm>
          <a:prstGeom prst="rect">
            <a:avLst/>
          </a:prstGeom>
        </p:spPr>
      </p:pic>
    </p:spTree>
    <p:extLst>
      <p:ext uri="{BB962C8B-B14F-4D97-AF65-F5344CB8AC3E}">
        <p14:creationId xmlns:p14="http://schemas.microsoft.com/office/powerpoint/2010/main" val="358570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D2A2-FC4A-EE41-915D-E7385C6677E6}"/>
              </a:ext>
            </a:extLst>
          </p:cNvPr>
          <p:cNvSpPr>
            <a:spLocks noGrp="1"/>
          </p:cNvSpPr>
          <p:nvPr>
            <p:ph type="title"/>
          </p:nvPr>
        </p:nvSpPr>
        <p:spPr/>
        <p:txBody>
          <a:bodyPr/>
          <a:lstStyle/>
          <a:p>
            <a:r>
              <a:rPr lang="en-US" dirty="0"/>
              <a:t>Tidyverse Philosophy</a:t>
            </a:r>
          </a:p>
        </p:txBody>
      </p:sp>
      <p:sp>
        <p:nvSpPr>
          <p:cNvPr id="3" name="Content Placeholder 2">
            <a:extLst>
              <a:ext uri="{FF2B5EF4-FFF2-40B4-BE49-F238E27FC236}">
                <a16:creationId xmlns:a16="http://schemas.microsoft.com/office/drawing/2014/main" id="{11632819-0762-DB42-A1BF-10C00F8E234C}"/>
              </a:ext>
            </a:extLst>
          </p:cNvPr>
          <p:cNvSpPr>
            <a:spLocks noGrp="1"/>
          </p:cNvSpPr>
          <p:nvPr>
            <p:ph idx="1"/>
          </p:nvPr>
        </p:nvSpPr>
        <p:spPr/>
        <p:txBody>
          <a:bodyPr/>
          <a:lstStyle/>
          <a:p>
            <a:r>
              <a:rPr lang="en-US" dirty="0"/>
              <a:t>Shared grammar across packages</a:t>
            </a:r>
          </a:p>
          <a:p>
            <a:pPr lvl="1"/>
            <a:r>
              <a:rPr lang="en-US" dirty="0"/>
              <a:t>Learn 1 package, learn them all*</a:t>
            </a:r>
          </a:p>
          <a:p>
            <a:r>
              <a:rPr lang="en-US" dirty="0"/>
              <a:t>Oriented around functional programming and simplified workflows</a:t>
            </a:r>
          </a:p>
          <a:p>
            <a:pPr lvl="1"/>
            <a:r>
              <a:rPr lang="en-US" dirty="0"/>
              <a:t>Pipe operator, multi-function construction, etc.</a:t>
            </a:r>
          </a:p>
          <a:p>
            <a:r>
              <a:rPr lang="en-US" dirty="0"/>
              <a:t>Code should be human readable, machine executable</a:t>
            </a:r>
          </a:p>
          <a:p>
            <a:pPr lvl="1"/>
            <a:r>
              <a:rPr lang="en-US" dirty="0"/>
              <a:t>Function naming scheme: </a:t>
            </a:r>
            <a:r>
              <a:rPr lang="en-US" i="1" dirty="0"/>
              <a:t>verb_*()</a:t>
            </a:r>
          </a:p>
          <a:p>
            <a:pPr lvl="1"/>
            <a:r>
              <a:rPr lang="en-US" dirty="0"/>
              <a:t>Ex: </a:t>
            </a:r>
            <a:r>
              <a:rPr lang="en-US" dirty="0" err="1"/>
              <a:t>read_csv</a:t>
            </a:r>
            <a:r>
              <a:rPr lang="en-US" dirty="0"/>
              <a:t>() and </a:t>
            </a:r>
            <a:r>
              <a:rPr lang="en-US" dirty="0" err="1"/>
              <a:t>filter_at</a:t>
            </a:r>
            <a:r>
              <a:rPr lang="en-US" dirty="0"/>
              <a:t>()</a:t>
            </a:r>
          </a:p>
        </p:txBody>
      </p:sp>
      <p:sp>
        <p:nvSpPr>
          <p:cNvPr id="4" name="Slide Number Placeholder 3">
            <a:extLst>
              <a:ext uri="{FF2B5EF4-FFF2-40B4-BE49-F238E27FC236}">
                <a16:creationId xmlns:a16="http://schemas.microsoft.com/office/drawing/2014/main" id="{C1DF14DD-1F5B-DD43-80F6-1F76F479E430}"/>
              </a:ext>
            </a:extLst>
          </p:cNvPr>
          <p:cNvSpPr>
            <a:spLocks noGrp="1"/>
          </p:cNvSpPr>
          <p:nvPr>
            <p:ph type="sldNum" sz="quarter" idx="12"/>
          </p:nvPr>
        </p:nvSpPr>
        <p:spPr/>
        <p:txBody>
          <a:bodyPr/>
          <a:lstStyle/>
          <a:p>
            <a:fld id="{2F7CC612-E934-654C-9B83-98CA46B4174F}" type="slidenum">
              <a:rPr lang="en-US" smtClean="0"/>
              <a:t>4</a:t>
            </a:fld>
            <a:endParaRPr lang="en-US"/>
          </a:p>
        </p:txBody>
      </p:sp>
    </p:spTree>
    <p:extLst>
      <p:ext uri="{BB962C8B-B14F-4D97-AF65-F5344CB8AC3E}">
        <p14:creationId xmlns:p14="http://schemas.microsoft.com/office/powerpoint/2010/main" val="181779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CDAE-98A1-C44D-B7BF-B4AA8E8CD976}"/>
              </a:ext>
            </a:extLst>
          </p:cNvPr>
          <p:cNvSpPr>
            <a:spLocks noGrp="1"/>
          </p:cNvSpPr>
          <p:nvPr>
            <p:ph type="title"/>
          </p:nvPr>
        </p:nvSpPr>
        <p:spPr/>
        <p:txBody>
          <a:bodyPr/>
          <a:lstStyle/>
          <a:p>
            <a:r>
              <a:rPr lang="en-US" dirty="0"/>
              <a:t>5 Reasons to use {tidyverse}</a:t>
            </a:r>
          </a:p>
        </p:txBody>
      </p:sp>
      <p:sp>
        <p:nvSpPr>
          <p:cNvPr id="3" name="Content Placeholder 2">
            <a:extLst>
              <a:ext uri="{FF2B5EF4-FFF2-40B4-BE49-F238E27FC236}">
                <a16:creationId xmlns:a16="http://schemas.microsoft.com/office/drawing/2014/main" id="{6F203514-8B7D-B54D-831D-769D35EFD00F}"/>
              </a:ext>
            </a:extLst>
          </p:cNvPr>
          <p:cNvSpPr>
            <a:spLocks noGrp="1"/>
          </p:cNvSpPr>
          <p:nvPr>
            <p:ph idx="1"/>
          </p:nvPr>
        </p:nvSpPr>
        <p:spPr/>
        <p:txBody>
          <a:bodyPr>
            <a:normAutofit/>
          </a:bodyPr>
          <a:lstStyle/>
          <a:p>
            <a:pPr marL="514350" indent="-514350">
              <a:buFont typeface="+mj-lt"/>
              <a:buAutoNum type="arabicPeriod"/>
            </a:pPr>
            <a:r>
              <a:rPr lang="en-US" dirty="0"/>
              <a:t>Execution Speed</a:t>
            </a:r>
          </a:p>
          <a:p>
            <a:pPr lvl="1"/>
            <a:r>
              <a:rPr lang="en-US" dirty="0"/>
              <a:t>Many functions outsourced to C++ for efficiency</a:t>
            </a:r>
          </a:p>
          <a:p>
            <a:pPr marL="514350" indent="-514350">
              <a:buFont typeface="+mj-lt"/>
              <a:buAutoNum type="arabicPeriod"/>
            </a:pPr>
            <a:r>
              <a:rPr lang="en-US" dirty="0"/>
              <a:t>Default documentation</a:t>
            </a:r>
          </a:p>
          <a:p>
            <a:pPr lvl="1"/>
            <a:r>
              <a:rPr lang="en-US" dirty="0"/>
              <a:t>Opinion: package vignettes and function help is great</a:t>
            </a:r>
          </a:p>
          <a:p>
            <a:pPr marL="514350" indent="-514350">
              <a:buFont typeface="+mj-lt"/>
              <a:buAutoNum type="arabicPeriod"/>
            </a:pPr>
            <a:r>
              <a:rPr lang="en-US" dirty="0"/>
              <a:t>Functional and convenient</a:t>
            </a:r>
          </a:p>
          <a:p>
            <a:pPr lvl="1"/>
            <a:r>
              <a:rPr lang="en-US" dirty="0"/>
              <a:t>Pre-existing functions for most data cleaning procedures</a:t>
            </a:r>
          </a:p>
          <a:p>
            <a:pPr marL="514350" indent="-514350">
              <a:buFont typeface="+mj-lt"/>
              <a:buAutoNum type="arabicPeriod"/>
            </a:pPr>
            <a:r>
              <a:rPr lang="en-US" dirty="0"/>
              <a:t>“Because everyone else uses them”</a:t>
            </a:r>
          </a:p>
          <a:p>
            <a:pPr lvl="1"/>
            <a:r>
              <a:rPr lang="en-US" dirty="0"/>
              <a:t>Existing explanations at Stack O and RStudio Community</a:t>
            </a:r>
          </a:p>
          <a:p>
            <a:pPr marL="514350" indent="-514350">
              <a:buFont typeface="+mj-lt"/>
              <a:buAutoNum type="arabicPeriod"/>
            </a:pPr>
            <a:r>
              <a:rPr lang="en-US" dirty="0"/>
              <a:t>Readability of your code</a:t>
            </a:r>
          </a:p>
          <a:p>
            <a:pPr lvl="1"/>
            <a:r>
              <a:rPr lang="en-US" dirty="0"/>
              <a:t>Easier to write, share, reproduce, and understand later</a:t>
            </a:r>
          </a:p>
        </p:txBody>
      </p:sp>
      <p:sp>
        <p:nvSpPr>
          <p:cNvPr id="4" name="Slide Number Placeholder 3">
            <a:extLst>
              <a:ext uri="{FF2B5EF4-FFF2-40B4-BE49-F238E27FC236}">
                <a16:creationId xmlns:a16="http://schemas.microsoft.com/office/drawing/2014/main" id="{AC723D80-51A4-D249-A67C-3241EA9E7D5F}"/>
              </a:ext>
            </a:extLst>
          </p:cNvPr>
          <p:cNvSpPr>
            <a:spLocks noGrp="1"/>
          </p:cNvSpPr>
          <p:nvPr>
            <p:ph type="sldNum" sz="quarter" idx="12"/>
          </p:nvPr>
        </p:nvSpPr>
        <p:spPr/>
        <p:txBody>
          <a:bodyPr/>
          <a:lstStyle/>
          <a:p>
            <a:fld id="{2F7CC612-E934-654C-9B83-98CA46B4174F}" type="slidenum">
              <a:rPr lang="en-US" smtClean="0"/>
              <a:t>5</a:t>
            </a:fld>
            <a:endParaRPr lang="en-US"/>
          </a:p>
        </p:txBody>
      </p:sp>
    </p:spTree>
    <p:extLst>
      <p:ext uri="{BB962C8B-B14F-4D97-AF65-F5344CB8AC3E}">
        <p14:creationId xmlns:p14="http://schemas.microsoft.com/office/powerpoint/2010/main" val="18439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CB1-3E37-E343-B09F-BF819BB87529}"/>
              </a:ext>
            </a:extLst>
          </p:cNvPr>
          <p:cNvSpPr>
            <a:spLocks noGrp="1"/>
          </p:cNvSpPr>
          <p:nvPr>
            <p:ph type="title"/>
          </p:nvPr>
        </p:nvSpPr>
        <p:spPr>
          <a:xfrm>
            <a:off x="838200" y="2766218"/>
            <a:ext cx="10515600" cy="1325563"/>
          </a:xfrm>
        </p:spPr>
        <p:txBody>
          <a:bodyPr/>
          <a:lstStyle/>
          <a:p>
            <a:pPr algn="ctr"/>
            <a:r>
              <a:rPr lang="en-US" dirty="0">
                <a:solidFill>
                  <a:schemeClr val="tx1"/>
                </a:solidFill>
              </a:rPr>
              <a:t>{tidyverse}</a:t>
            </a:r>
          </a:p>
        </p:txBody>
      </p:sp>
      <p:pic>
        <p:nvPicPr>
          <p:cNvPr id="5" name="Picture 4">
            <a:extLst>
              <a:ext uri="{FF2B5EF4-FFF2-40B4-BE49-F238E27FC236}">
                <a16:creationId xmlns:a16="http://schemas.microsoft.com/office/drawing/2014/main" id="{7998587F-D857-AC4D-B6F1-9D529E409A64}"/>
              </a:ext>
            </a:extLst>
          </p:cNvPr>
          <p:cNvPicPr>
            <a:picLocks noChangeAspect="1"/>
          </p:cNvPicPr>
          <p:nvPr/>
        </p:nvPicPr>
        <p:blipFill>
          <a:blip r:embed="rId3"/>
          <a:stretch>
            <a:fillRect/>
          </a:stretch>
        </p:blipFill>
        <p:spPr>
          <a:xfrm>
            <a:off x="4943757" y="53352"/>
            <a:ext cx="2294239" cy="2659232"/>
          </a:xfrm>
          <a:prstGeom prst="rect">
            <a:avLst/>
          </a:prstGeom>
        </p:spPr>
      </p:pic>
      <p:pic>
        <p:nvPicPr>
          <p:cNvPr id="7" name="Picture 6">
            <a:extLst>
              <a:ext uri="{FF2B5EF4-FFF2-40B4-BE49-F238E27FC236}">
                <a16:creationId xmlns:a16="http://schemas.microsoft.com/office/drawing/2014/main" id="{9C8C4F15-0C1B-B74D-AEF0-8D6605D0A6BE}"/>
              </a:ext>
            </a:extLst>
          </p:cNvPr>
          <p:cNvPicPr>
            <a:picLocks noChangeAspect="1"/>
          </p:cNvPicPr>
          <p:nvPr/>
        </p:nvPicPr>
        <p:blipFill>
          <a:blip r:embed="rId4"/>
          <a:stretch>
            <a:fillRect/>
          </a:stretch>
        </p:blipFill>
        <p:spPr>
          <a:xfrm>
            <a:off x="240332" y="2099524"/>
            <a:ext cx="2293811" cy="2658949"/>
          </a:xfrm>
          <a:prstGeom prst="rect">
            <a:avLst/>
          </a:prstGeom>
        </p:spPr>
      </p:pic>
      <p:pic>
        <p:nvPicPr>
          <p:cNvPr id="9" name="Picture 8">
            <a:extLst>
              <a:ext uri="{FF2B5EF4-FFF2-40B4-BE49-F238E27FC236}">
                <a16:creationId xmlns:a16="http://schemas.microsoft.com/office/drawing/2014/main" id="{AB5CC027-8731-DF4C-AE3D-26FA0CE45682}"/>
              </a:ext>
            </a:extLst>
          </p:cNvPr>
          <p:cNvPicPr>
            <a:picLocks noChangeAspect="1"/>
          </p:cNvPicPr>
          <p:nvPr/>
        </p:nvPicPr>
        <p:blipFill>
          <a:blip r:embed="rId5"/>
          <a:stretch>
            <a:fillRect/>
          </a:stretch>
        </p:blipFill>
        <p:spPr>
          <a:xfrm>
            <a:off x="4949094" y="4174267"/>
            <a:ext cx="2293812" cy="2658950"/>
          </a:xfrm>
          <a:prstGeom prst="rect">
            <a:avLst/>
          </a:prstGeom>
        </p:spPr>
      </p:pic>
      <p:pic>
        <p:nvPicPr>
          <p:cNvPr id="15" name="Picture 14">
            <a:extLst>
              <a:ext uri="{FF2B5EF4-FFF2-40B4-BE49-F238E27FC236}">
                <a16:creationId xmlns:a16="http://schemas.microsoft.com/office/drawing/2014/main" id="{5CE32218-EC23-8E45-B8CF-FC4C664B679E}"/>
              </a:ext>
            </a:extLst>
          </p:cNvPr>
          <p:cNvPicPr>
            <a:picLocks noChangeAspect="1"/>
          </p:cNvPicPr>
          <p:nvPr/>
        </p:nvPicPr>
        <p:blipFill>
          <a:blip r:embed="rId6"/>
          <a:stretch>
            <a:fillRect/>
          </a:stretch>
        </p:blipFill>
        <p:spPr>
          <a:xfrm>
            <a:off x="7760473" y="4174267"/>
            <a:ext cx="2294240" cy="2658950"/>
          </a:xfrm>
          <a:prstGeom prst="rect">
            <a:avLst/>
          </a:prstGeom>
        </p:spPr>
      </p:pic>
      <p:pic>
        <p:nvPicPr>
          <p:cNvPr id="17" name="Picture 16">
            <a:extLst>
              <a:ext uri="{FF2B5EF4-FFF2-40B4-BE49-F238E27FC236}">
                <a16:creationId xmlns:a16="http://schemas.microsoft.com/office/drawing/2014/main" id="{380EDCFD-33FC-3545-8AD7-B96089D0D103}"/>
              </a:ext>
            </a:extLst>
          </p:cNvPr>
          <p:cNvPicPr>
            <a:picLocks noChangeAspect="1"/>
          </p:cNvPicPr>
          <p:nvPr/>
        </p:nvPicPr>
        <p:blipFill>
          <a:blip r:embed="rId7"/>
          <a:stretch>
            <a:fillRect/>
          </a:stretch>
        </p:blipFill>
        <p:spPr>
          <a:xfrm>
            <a:off x="7760474" y="80169"/>
            <a:ext cx="2294239" cy="2659232"/>
          </a:xfrm>
          <a:prstGeom prst="rect">
            <a:avLst/>
          </a:prstGeom>
        </p:spPr>
      </p:pic>
      <p:pic>
        <p:nvPicPr>
          <p:cNvPr id="19" name="Picture 18">
            <a:extLst>
              <a:ext uri="{FF2B5EF4-FFF2-40B4-BE49-F238E27FC236}">
                <a16:creationId xmlns:a16="http://schemas.microsoft.com/office/drawing/2014/main" id="{82A14D64-9445-EE49-8E11-5E0ABFA1C7F3}"/>
              </a:ext>
            </a:extLst>
          </p:cNvPr>
          <p:cNvPicPr>
            <a:picLocks noChangeAspect="1"/>
          </p:cNvPicPr>
          <p:nvPr/>
        </p:nvPicPr>
        <p:blipFill>
          <a:blip r:embed="rId8"/>
          <a:stretch>
            <a:fillRect/>
          </a:stretch>
        </p:blipFill>
        <p:spPr>
          <a:xfrm>
            <a:off x="2137286" y="4199050"/>
            <a:ext cx="2293813" cy="2658950"/>
          </a:xfrm>
          <a:prstGeom prst="rect">
            <a:avLst/>
          </a:prstGeom>
        </p:spPr>
      </p:pic>
      <p:pic>
        <p:nvPicPr>
          <p:cNvPr id="21" name="Picture 20">
            <a:extLst>
              <a:ext uri="{FF2B5EF4-FFF2-40B4-BE49-F238E27FC236}">
                <a16:creationId xmlns:a16="http://schemas.microsoft.com/office/drawing/2014/main" id="{6BD1885D-B1BE-1647-92D2-000AFA2A5333}"/>
              </a:ext>
            </a:extLst>
          </p:cNvPr>
          <p:cNvPicPr>
            <a:picLocks noChangeAspect="1"/>
          </p:cNvPicPr>
          <p:nvPr/>
        </p:nvPicPr>
        <p:blipFill>
          <a:blip r:embed="rId9"/>
          <a:stretch>
            <a:fillRect/>
          </a:stretch>
        </p:blipFill>
        <p:spPr>
          <a:xfrm>
            <a:off x="9748925" y="2099524"/>
            <a:ext cx="2293811" cy="2658949"/>
          </a:xfrm>
          <a:prstGeom prst="rect">
            <a:avLst/>
          </a:prstGeom>
        </p:spPr>
      </p:pic>
      <p:pic>
        <p:nvPicPr>
          <p:cNvPr id="4" name="Picture 3" descr="A close up of a sign&#10;&#10;Description automatically generated">
            <a:extLst>
              <a:ext uri="{FF2B5EF4-FFF2-40B4-BE49-F238E27FC236}">
                <a16:creationId xmlns:a16="http://schemas.microsoft.com/office/drawing/2014/main" id="{42EF0D2B-07A9-2742-A6AE-39F798FD7F00}"/>
              </a:ext>
            </a:extLst>
          </p:cNvPr>
          <p:cNvPicPr>
            <a:picLocks noChangeAspect="1"/>
          </p:cNvPicPr>
          <p:nvPr/>
        </p:nvPicPr>
        <p:blipFill>
          <a:blip r:embed="rId10"/>
          <a:stretch>
            <a:fillRect/>
          </a:stretch>
        </p:blipFill>
        <p:spPr>
          <a:xfrm>
            <a:off x="2127469" y="74702"/>
            <a:ext cx="2293810" cy="2637882"/>
          </a:xfrm>
          <a:prstGeom prst="rect">
            <a:avLst/>
          </a:prstGeom>
        </p:spPr>
      </p:pic>
      <p:sp>
        <p:nvSpPr>
          <p:cNvPr id="6" name="Slide Number Placeholder 5">
            <a:extLst>
              <a:ext uri="{FF2B5EF4-FFF2-40B4-BE49-F238E27FC236}">
                <a16:creationId xmlns:a16="http://schemas.microsoft.com/office/drawing/2014/main" id="{F5E2252E-BFDC-FE4B-A3DD-10B275EAEAA0}"/>
              </a:ext>
            </a:extLst>
          </p:cNvPr>
          <p:cNvSpPr>
            <a:spLocks noGrp="1"/>
          </p:cNvSpPr>
          <p:nvPr>
            <p:ph type="sldNum" sz="quarter" idx="12"/>
          </p:nvPr>
        </p:nvSpPr>
        <p:spPr/>
        <p:txBody>
          <a:bodyPr/>
          <a:lstStyle/>
          <a:p>
            <a:fld id="{2F7CC612-E934-654C-9B83-98CA46B4174F}" type="slidenum">
              <a:rPr lang="en-US" smtClean="0"/>
              <a:t>6</a:t>
            </a:fld>
            <a:endParaRPr lang="en-US"/>
          </a:p>
        </p:txBody>
      </p:sp>
    </p:spTree>
    <p:extLst>
      <p:ext uri="{BB962C8B-B14F-4D97-AF65-F5344CB8AC3E}">
        <p14:creationId xmlns:p14="http://schemas.microsoft.com/office/powerpoint/2010/main" val="2109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45D6-4633-AC4B-B88A-3B831D9E94E8}"/>
              </a:ext>
            </a:extLst>
          </p:cNvPr>
          <p:cNvSpPr>
            <a:spLocks noGrp="1"/>
          </p:cNvSpPr>
          <p:nvPr>
            <p:ph type="title"/>
          </p:nvPr>
        </p:nvSpPr>
        <p:spPr/>
        <p:txBody>
          <a:bodyPr/>
          <a:lstStyle/>
          <a:p>
            <a:r>
              <a:rPr lang="en-US" dirty="0"/>
              <a:t>Reading and Writing Data</a:t>
            </a:r>
          </a:p>
        </p:txBody>
      </p:sp>
      <p:sp>
        <p:nvSpPr>
          <p:cNvPr id="3" name="Content Placeholder 2">
            <a:extLst>
              <a:ext uri="{FF2B5EF4-FFF2-40B4-BE49-F238E27FC236}">
                <a16:creationId xmlns:a16="http://schemas.microsoft.com/office/drawing/2014/main" id="{D8E1B037-D2AB-184F-8EFF-324C8AE5B8A3}"/>
              </a:ext>
            </a:extLst>
          </p:cNvPr>
          <p:cNvSpPr>
            <a:spLocks noGrp="1"/>
          </p:cNvSpPr>
          <p:nvPr>
            <p:ph idx="1"/>
          </p:nvPr>
        </p:nvSpPr>
        <p:spPr/>
        <p:txBody>
          <a:bodyPr>
            <a:normAutofit/>
          </a:bodyPr>
          <a:lstStyle/>
          <a:p>
            <a:pPr>
              <a:buSzPct val="400000"/>
              <a:buBlip>
                <a:blip r:embed="rId3"/>
              </a:buBlip>
            </a:pPr>
            <a:endParaRPr lang="en-US" dirty="0"/>
          </a:p>
          <a:p>
            <a:pPr>
              <a:buSzPct val="400000"/>
              <a:buBlip>
                <a:blip r:embed="rId3"/>
              </a:buBlip>
            </a:pPr>
            <a:r>
              <a:rPr lang="en-US" dirty="0"/>
              <a:t>   Read and write *.xlsx and *.</a:t>
            </a:r>
            <a:r>
              <a:rPr lang="en-US" dirty="0" err="1"/>
              <a:t>xls</a:t>
            </a:r>
            <a:r>
              <a:rPr lang="en-US" dirty="0"/>
              <a:t> files</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Read and write most delimited data 	 formats (*.csv, *.</a:t>
            </a:r>
            <a:r>
              <a:rPr lang="en-US" dirty="0" err="1"/>
              <a:t>tsv</a:t>
            </a:r>
            <a:r>
              <a:rPr lang="en-US" dirty="0"/>
              <a:t>, etc.)</a:t>
            </a:r>
          </a:p>
          <a:p>
            <a:pPr marL="0" indent="0">
              <a:buSzPct val="400000"/>
              <a:buNone/>
            </a:pPr>
            <a:endParaRPr lang="en-US" dirty="0"/>
          </a:p>
          <a:p>
            <a:pPr>
              <a:buSzPct val="400000"/>
              <a:buBlip>
                <a:blip r:embed="rId4"/>
              </a:buBlip>
            </a:pPr>
            <a:endParaRPr lang="en-US" dirty="0"/>
          </a:p>
          <a:p>
            <a:pPr>
              <a:buSzPct val="400000"/>
              <a:buBlip>
                <a:blip r:embed="rId5"/>
              </a:buBlip>
            </a:pPr>
            <a:r>
              <a:rPr lang="en-US" dirty="0"/>
              <a:t>   Create </a:t>
            </a:r>
            <a:r>
              <a:rPr lang="en-US" i="1" dirty="0" err="1"/>
              <a:t>tibbles</a:t>
            </a:r>
            <a:r>
              <a:rPr lang="en-US" dirty="0"/>
              <a:t> interactively</a:t>
            </a:r>
          </a:p>
        </p:txBody>
      </p:sp>
      <p:sp>
        <p:nvSpPr>
          <p:cNvPr id="4" name="Slide Number Placeholder 3">
            <a:extLst>
              <a:ext uri="{FF2B5EF4-FFF2-40B4-BE49-F238E27FC236}">
                <a16:creationId xmlns:a16="http://schemas.microsoft.com/office/drawing/2014/main" id="{D9F6D89A-E3D8-FF49-AB23-3037F7D9EAE7}"/>
              </a:ext>
            </a:extLst>
          </p:cNvPr>
          <p:cNvSpPr>
            <a:spLocks noGrp="1"/>
          </p:cNvSpPr>
          <p:nvPr>
            <p:ph type="sldNum" sz="quarter" idx="12"/>
          </p:nvPr>
        </p:nvSpPr>
        <p:spPr/>
        <p:txBody>
          <a:bodyPr/>
          <a:lstStyle/>
          <a:p>
            <a:fld id="{2F7CC612-E934-654C-9B83-98CA46B4174F}" type="slidenum">
              <a:rPr lang="en-US" smtClean="0"/>
              <a:t>7</a:t>
            </a:fld>
            <a:endParaRPr lang="en-US"/>
          </a:p>
        </p:txBody>
      </p:sp>
    </p:spTree>
    <p:extLst>
      <p:ext uri="{BB962C8B-B14F-4D97-AF65-F5344CB8AC3E}">
        <p14:creationId xmlns:p14="http://schemas.microsoft.com/office/powerpoint/2010/main" val="1751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6FAE-A558-B046-88A7-540A6110B86A}"/>
              </a:ext>
            </a:extLst>
          </p:cNvPr>
          <p:cNvSpPr>
            <a:spLocks noGrp="1"/>
          </p:cNvSpPr>
          <p:nvPr>
            <p:ph type="title"/>
          </p:nvPr>
        </p:nvSpPr>
        <p:spPr/>
        <p:txBody>
          <a:bodyPr/>
          <a:lstStyle/>
          <a:p>
            <a:r>
              <a:rPr lang="en-US" dirty="0"/>
              <a:t>Cleaning Data: Fundamentals</a:t>
            </a:r>
          </a:p>
        </p:txBody>
      </p:sp>
      <p:sp>
        <p:nvSpPr>
          <p:cNvPr id="3" name="Content Placeholder 2">
            <a:extLst>
              <a:ext uri="{FF2B5EF4-FFF2-40B4-BE49-F238E27FC236}">
                <a16:creationId xmlns:a16="http://schemas.microsoft.com/office/drawing/2014/main" id="{23CB512D-D6F7-FF42-ABC4-8C6906FB2421}"/>
              </a:ext>
            </a:extLst>
          </p:cNvPr>
          <p:cNvSpPr>
            <a:spLocks noGrp="1"/>
          </p:cNvSpPr>
          <p:nvPr>
            <p:ph idx="1"/>
          </p:nvPr>
        </p:nvSpPr>
        <p:spPr/>
        <p:txBody>
          <a:bodyPr/>
          <a:lstStyle/>
          <a:p>
            <a:pPr marL="0" indent="0">
              <a:buSzPct val="400000"/>
              <a:buNone/>
            </a:pPr>
            <a:endParaRPr lang="en-US" dirty="0"/>
          </a:p>
          <a:p>
            <a:pPr>
              <a:buSzPct val="400000"/>
              <a:buBlip>
                <a:blip r:embed="rId3"/>
              </a:buBlip>
            </a:pPr>
            <a:r>
              <a:rPr lang="en-US" dirty="0"/>
              <a:t>   Fast, consistent tools for working 	 with data frames </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Create tidy datum/data</a:t>
            </a:r>
          </a:p>
        </p:txBody>
      </p:sp>
      <p:sp>
        <p:nvSpPr>
          <p:cNvPr id="4" name="Slide Number Placeholder 3">
            <a:extLst>
              <a:ext uri="{FF2B5EF4-FFF2-40B4-BE49-F238E27FC236}">
                <a16:creationId xmlns:a16="http://schemas.microsoft.com/office/drawing/2014/main" id="{A8E82B45-5DAB-9944-A401-02F0AEA5E9BA}"/>
              </a:ext>
            </a:extLst>
          </p:cNvPr>
          <p:cNvSpPr>
            <a:spLocks noGrp="1"/>
          </p:cNvSpPr>
          <p:nvPr>
            <p:ph type="sldNum" sz="quarter" idx="12"/>
          </p:nvPr>
        </p:nvSpPr>
        <p:spPr/>
        <p:txBody>
          <a:bodyPr/>
          <a:lstStyle/>
          <a:p>
            <a:fld id="{2F7CC612-E934-654C-9B83-98CA46B4174F}" type="slidenum">
              <a:rPr lang="en-US" smtClean="0"/>
              <a:t>8</a:t>
            </a:fld>
            <a:endParaRPr lang="en-US"/>
          </a:p>
        </p:txBody>
      </p:sp>
    </p:spTree>
    <p:extLst>
      <p:ext uri="{BB962C8B-B14F-4D97-AF65-F5344CB8AC3E}">
        <p14:creationId xmlns:p14="http://schemas.microsoft.com/office/powerpoint/2010/main" val="24129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413D-4DB1-BA45-A3C6-9E13B67C4358}"/>
              </a:ext>
            </a:extLst>
          </p:cNvPr>
          <p:cNvSpPr>
            <a:spLocks noGrp="1"/>
          </p:cNvSpPr>
          <p:nvPr>
            <p:ph type="title"/>
          </p:nvPr>
        </p:nvSpPr>
        <p:spPr/>
        <p:txBody>
          <a:bodyPr/>
          <a:lstStyle/>
          <a:p>
            <a:r>
              <a:rPr lang="en-US" dirty="0"/>
              <a:t>Cleaning Data: Advanced</a:t>
            </a:r>
          </a:p>
        </p:txBody>
      </p:sp>
      <p:sp>
        <p:nvSpPr>
          <p:cNvPr id="3" name="Content Placeholder 2">
            <a:extLst>
              <a:ext uri="{FF2B5EF4-FFF2-40B4-BE49-F238E27FC236}">
                <a16:creationId xmlns:a16="http://schemas.microsoft.com/office/drawing/2014/main" id="{FF1F8393-0CC5-F84E-9C09-8B530633ACF8}"/>
              </a:ext>
            </a:extLst>
          </p:cNvPr>
          <p:cNvSpPr>
            <a:spLocks noGrp="1"/>
          </p:cNvSpPr>
          <p:nvPr>
            <p:ph idx="1"/>
          </p:nvPr>
        </p:nvSpPr>
        <p:spPr>
          <a:xfrm>
            <a:off x="5118447" y="803186"/>
            <a:ext cx="6569248" cy="5248622"/>
          </a:xfrm>
        </p:spPr>
        <p:txBody>
          <a:bodyPr>
            <a:normAutofit fontScale="92500" lnSpcReduction="10000"/>
          </a:bodyPr>
          <a:lstStyle/>
          <a:p>
            <a:endParaRPr lang="en-US" dirty="0"/>
          </a:p>
          <a:p>
            <a:pPr marL="0" indent="0">
              <a:buSzPct val="400000"/>
              <a:buNone/>
            </a:pPr>
            <a:endParaRPr lang="en-US" dirty="0"/>
          </a:p>
          <a:p>
            <a:pPr>
              <a:buSzPct val="400000"/>
              <a:buBlip>
                <a:blip r:embed="rId3"/>
              </a:buBlip>
            </a:pPr>
            <a:endParaRPr lang="en-US" dirty="0"/>
          </a:p>
          <a:p>
            <a:pPr>
              <a:buSzPct val="400000"/>
              <a:buBlip>
                <a:blip r:embed="rId3"/>
              </a:buBlip>
            </a:pPr>
            <a:r>
              <a:rPr lang="en-US" dirty="0"/>
              <a:t>  </a:t>
            </a:r>
            <a:r>
              <a:rPr lang="en-US" sz="2600" dirty="0"/>
              <a:t>Process character strings/text</a:t>
            </a:r>
          </a:p>
          <a:p>
            <a:pPr marL="0" indent="0">
              <a:buSzPct val="400000"/>
              <a:buNone/>
            </a:pPr>
            <a:endParaRPr lang="en-US" sz="2600" dirty="0"/>
          </a:p>
          <a:p>
            <a:pPr marL="0" indent="0">
              <a:buSzPct val="400000"/>
              <a:buNone/>
            </a:pPr>
            <a:endParaRPr lang="en-US" sz="2600" dirty="0"/>
          </a:p>
          <a:p>
            <a:pPr>
              <a:buSzPct val="400000"/>
              <a:buBlip>
                <a:blip r:embed="rId4"/>
              </a:buBlip>
            </a:pPr>
            <a:r>
              <a:rPr lang="en-US" sz="2600" dirty="0"/>
              <a:t>   Reorder and modify factor levels</a:t>
            </a:r>
          </a:p>
          <a:p>
            <a:pPr>
              <a:buSzPct val="400000"/>
              <a:buBlip>
                <a:blip r:embed="rId3"/>
              </a:buBlip>
            </a:pPr>
            <a:endParaRPr lang="en-US" sz="2600" dirty="0"/>
          </a:p>
          <a:p>
            <a:pPr>
              <a:buSzPct val="400000"/>
              <a:buBlip>
                <a:blip r:embed="rId3"/>
              </a:buBlip>
            </a:pPr>
            <a:endParaRPr lang="en-US" sz="2600" dirty="0"/>
          </a:p>
          <a:p>
            <a:pPr>
              <a:buSzPct val="400000"/>
              <a:buBlip>
                <a:blip r:embed="rId5"/>
              </a:buBlip>
            </a:pPr>
            <a:r>
              <a:rPr lang="en-US" sz="2600" dirty="0"/>
              <a:t>   Work with date-times and time-spans</a:t>
            </a:r>
          </a:p>
          <a:p>
            <a:pPr>
              <a:buSzPct val="400000"/>
              <a:buBlip>
                <a:blip r:embed="rId3"/>
              </a:buBlip>
            </a:pPr>
            <a:endParaRPr lang="en-US" dirty="0"/>
          </a:p>
          <a:p>
            <a:pPr>
              <a:buSzPct val="400000"/>
              <a:buBlip>
                <a:blip r:embed="rId3"/>
              </a:buBlip>
            </a:pPr>
            <a:endParaRPr lang="en-US" dirty="0"/>
          </a:p>
          <a:p>
            <a:pPr>
              <a:buSzPct val="400000"/>
              <a:buBlip>
                <a:blip r:embed="rId3"/>
              </a:buBlip>
            </a:pPr>
            <a:endParaRPr lang="en-US" dirty="0"/>
          </a:p>
        </p:txBody>
      </p:sp>
      <p:sp>
        <p:nvSpPr>
          <p:cNvPr id="4" name="Slide Number Placeholder 3">
            <a:extLst>
              <a:ext uri="{FF2B5EF4-FFF2-40B4-BE49-F238E27FC236}">
                <a16:creationId xmlns:a16="http://schemas.microsoft.com/office/drawing/2014/main" id="{AE27B0B1-8013-0341-8E5E-3DA073A9D156}"/>
              </a:ext>
            </a:extLst>
          </p:cNvPr>
          <p:cNvSpPr>
            <a:spLocks noGrp="1"/>
          </p:cNvSpPr>
          <p:nvPr>
            <p:ph type="sldNum" sz="quarter" idx="12"/>
          </p:nvPr>
        </p:nvSpPr>
        <p:spPr/>
        <p:txBody>
          <a:bodyPr/>
          <a:lstStyle/>
          <a:p>
            <a:fld id="{2F7CC612-E934-654C-9B83-98CA46B4174F}" type="slidenum">
              <a:rPr lang="en-US" smtClean="0"/>
              <a:t>9</a:t>
            </a:fld>
            <a:endParaRPr lang="en-US"/>
          </a:p>
        </p:txBody>
      </p:sp>
    </p:spTree>
    <p:extLst>
      <p:ext uri="{BB962C8B-B14F-4D97-AF65-F5344CB8AC3E}">
        <p14:creationId xmlns:p14="http://schemas.microsoft.com/office/powerpoint/2010/main" val="11866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1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5675</TotalTime>
  <Words>2643</Words>
  <Application>Microsoft Macintosh PowerPoint</Application>
  <PresentationFormat>Widescreen</PresentationFormat>
  <Paragraphs>283</Paragraphs>
  <Slides>32</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Calibri</vt:lpstr>
      <vt:lpstr>Calibri Light</vt:lpstr>
      <vt:lpstr>Rockwell</vt:lpstr>
      <vt:lpstr>Wingdings</vt:lpstr>
      <vt:lpstr>Atlas</vt:lpstr>
      <vt:lpstr>1_Atlas</vt:lpstr>
      <vt:lpstr>Intro to the {tidyverse}: Essential R Packages</vt:lpstr>
      <vt:lpstr>Learning Goals</vt:lpstr>
      <vt:lpstr>What is the Tidyverse?</vt:lpstr>
      <vt:lpstr>Tidyverse Philosophy</vt:lpstr>
      <vt:lpstr>5 Reasons to use {tidyverse}</vt:lpstr>
      <vt:lpstr>{tidyverse}</vt:lpstr>
      <vt:lpstr>Reading and Writing Data</vt:lpstr>
      <vt:lpstr>Cleaning Data: Fundamentals</vt:lpstr>
      <vt:lpstr>Cleaning Data: Advanced</vt:lpstr>
      <vt:lpstr>Other Powerful Packages</vt:lpstr>
      <vt:lpstr>Essential Packages and Functions</vt:lpstr>
      <vt:lpstr>{magrittr}</vt:lpstr>
      <vt:lpstr>{readr}</vt:lpstr>
      <vt:lpstr>{dplyr}</vt:lpstr>
      <vt:lpstr>{dplyr}: select()</vt:lpstr>
      <vt:lpstr>{dplyr}: filter()</vt:lpstr>
      <vt:lpstr>{dplyr}: mutate()</vt:lpstr>
      <vt:lpstr>*Special Topic* {dplyr}: mutate_at()</vt:lpstr>
      <vt:lpstr>{dplyr}: arrange()</vt:lpstr>
      <vt:lpstr>{dplyr}: summarise()</vt:lpstr>
      <vt:lpstr>{tidyverse}: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the {tidyverse}: Essential R Packages</dc:title>
  <dc:creator>Pat C</dc:creator>
  <cp:lastModifiedBy>Pat C</cp:lastModifiedBy>
  <cp:revision>51</cp:revision>
  <dcterms:created xsi:type="dcterms:W3CDTF">2020-08-06T20:30:32Z</dcterms:created>
  <dcterms:modified xsi:type="dcterms:W3CDTF">2020-08-10T21:15:16Z</dcterms:modified>
</cp:coreProperties>
</file>